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293" r:id="rId5"/>
    <p:sldId id="256" r:id="rId6"/>
    <p:sldId id="335" r:id="rId7"/>
    <p:sldId id="262" r:id="rId8"/>
    <p:sldId id="270" r:id="rId9"/>
    <p:sldId id="258" r:id="rId10"/>
    <p:sldId id="268" r:id="rId11"/>
    <p:sldId id="309" r:id="rId12"/>
    <p:sldId id="311" r:id="rId13"/>
    <p:sldId id="310" r:id="rId14"/>
    <p:sldId id="320" r:id="rId15"/>
    <p:sldId id="294" r:id="rId16"/>
    <p:sldId id="323" r:id="rId17"/>
    <p:sldId id="324" r:id="rId18"/>
    <p:sldId id="325" r:id="rId19"/>
    <p:sldId id="278" r:id="rId20"/>
    <p:sldId id="326" r:id="rId21"/>
    <p:sldId id="338" r:id="rId22"/>
    <p:sldId id="279" r:id="rId23"/>
    <p:sldId id="327" r:id="rId24"/>
    <p:sldId id="340" r:id="rId25"/>
    <p:sldId id="339" r:id="rId26"/>
    <p:sldId id="334" r:id="rId27"/>
    <p:sldId id="332" r:id="rId28"/>
    <p:sldId id="336" r:id="rId29"/>
    <p:sldId id="322" r:id="rId30"/>
    <p:sldId id="301" r:id="rId31"/>
    <p:sldId id="333"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5A4AA-2225-41C8-8D29-B91B6F84196C}" v="1" dt="2021-03-29T21:08:39.8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71786" autoAdjust="0"/>
  </p:normalViewPr>
  <p:slideViewPr>
    <p:cSldViewPr snapToGrid="0">
      <p:cViewPr varScale="1">
        <p:scale>
          <a:sx n="45" d="100"/>
          <a:sy n="45" d="100"/>
        </p:scale>
        <p:origin x="1496" y="40"/>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1565A4AA-2225-41C8-8D29-B91B6F84196C}"/>
    <pc:docChg chg="custSel modSld">
      <pc:chgData name="May Olaug Horverak" userId="a7850010-3044-4b4d-9f15-38caa34ae48c" providerId="ADAL" clId="{1565A4AA-2225-41C8-8D29-B91B6F84196C}" dt="2021-03-29T21:09:40.076" v="1631" actId="6549"/>
      <pc:docMkLst>
        <pc:docMk/>
      </pc:docMkLst>
      <pc:sldChg chg="modSp mod">
        <pc:chgData name="May Olaug Horverak" userId="a7850010-3044-4b4d-9f15-38caa34ae48c" providerId="ADAL" clId="{1565A4AA-2225-41C8-8D29-B91B6F84196C}" dt="2021-03-29T20:45:29.956" v="14" actId="20577"/>
        <pc:sldMkLst>
          <pc:docMk/>
          <pc:sldMk cId="1909454509" sldId="256"/>
        </pc:sldMkLst>
        <pc:spChg chg="mod">
          <ac:chgData name="May Olaug Horverak" userId="a7850010-3044-4b4d-9f15-38caa34ae48c" providerId="ADAL" clId="{1565A4AA-2225-41C8-8D29-B91B6F84196C}" dt="2021-03-29T20:45:29.956" v="14" actId="20577"/>
          <ac:spMkLst>
            <pc:docMk/>
            <pc:sldMk cId="1909454509" sldId="256"/>
            <ac:spMk id="3" creationId="{00000000-0000-0000-0000-000000000000}"/>
          </ac:spMkLst>
        </pc:spChg>
      </pc:sldChg>
      <pc:sldChg chg="modSp mod">
        <pc:chgData name="May Olaug Horverak" userId="a7850010-3044-4b4d-9f15-38caa34ae48c" providerId="ADAL" clId="{1565A4AA-2225-41C8-8D29-B91B6F84196C}" dt="2021-03-29T20:45:42.406" v="16" actId="20577"/>
        <pc:sldMkLst>
          <pc:docMk/>
          <pc:sldMk cId="1764827830" sldId="279"/>
        </pc:sldMkLst>
        <pc:spChg chg="mod">
          <ac:chgData name="May Olaug Horverak" userId="a7850010-3044-4b4d-9f15-38caa34ae48c" providerId="ADAL" clId="{1565A4AA-2225-41C8-8D29-B91B6F84196C}" dt="2021-03-29T20:45:42.406" v="16" actId="20577"/>
          <ac:spMkLst>
            <pc:docMk/>
            <pc:sldMk cId="1764827830" sldId="279"/>
            <ac:spMk id="12" creationId="{1E3D138A-7DDB-4A44-96DD-1B85A3ED26A1}"/>
          </ac:spMkLst>
        </pc:spChg>
      </pc:sldChg>
      <pc:sldChg chg="modSp mod modNotesTx">
        <pc:chgData name="May Olaug Horverak" userId="a7850010-3044-4b4d-9f15-38caa34ae48c" providerId="ADAL" clId="{1565A4AA-2225-41C8-8D29-B91B6F84196C}" dt="2021-03-29T20:49:46.611" v="467" actId="20577"/>
        <pc:sldMkLst>
          <pc:docMk/>
          <pc:sldMk cId="2447871296" sldId="293"/>
        </pc:sldMkLst>
        <pc:spChg chg="mod">
          <ac:chgData name="May Olaug Horverak" userId="a7850010-3044-4b4d-9f15-38caa34ae48c" providerId="ADAL" clId="{1565A4AA-2225-41C8-8D29-B91B6F84196C}" dt="2021-03-29T20:45:24.375" v="13" actId="20577"/>
          <ac:spMkLst>
            <pc:docMk/>
            <pc:sldMk cId="2447871296" sldId="293"/>
            <ac:spMk id="2" creationId="{9D7D2DE1-C3B1-1E4F-921E-D3E975C19BB7}"/>
          </ac:spMkLst>
        </pc:spChg>
      </pc:sldChg>
      <pc:sldChg chg="modSp mod">
        <pc:chgData name="May Olaug Horverak" userId="a7850010-3044-4b4d-9f15-38caa34ae48c" providerId="ADAL" clId="{1565A4AA-2225-41C8-8D29-B91B6F84196C}" dt="2021-03-29T20:45:36.712" v="15" actId="20577"/>
        <pc:sldMkLst>
          <pc:docMk/>
          <pc:sldMk cId="1462732358" sldId="294"/>
        </pc:sldMkLst>
        <pc:spChg chg="mod">
          <ac:chgData name="May Olaug Horverak" userId="a7850010-3044-4b4d-9f15-38caa34ae48c" providerId="ADAL" clId="{1565A4AA-2225-41C8-8D29-B91B6F84196C}" dt="2021-03-29T20:45:36.712" v="15" actId="20577"/>
          <ac:spMkLst>
            <pc:docMk/>
            <pc:sldMk cId="1462732358" sldId="294"/>
            <ac:spMk id="3" creationId="{00000000-0000-0000-0000-000000000000}"/>
          </ac:spMkLst>
        </pc:spChg>
      </pc:sldChg>
      <pc:sldChg chg="modNotesTx">
        <pc:chgData name="May Olaug Horverak" userId="a7850010-3044-4b4d-9f15-38caa34ae48c" providerId="ADAL" clId="{1565A4AA-2225-41C8-8D29-B91B6F84196C}" dt="2021-03-29T21:09:40.076" v="1631" actId="6549"/>
        <pc:sldMkLst>
          <pc:docMk/>
          <pc:sldMk cId="2668942016" sldId="322"/>
        </pc:sldMkLst>
      </pc:sldChg>
      <pc:sldChg chg="modSp mod">
        <pc:chgData name="May Olaug Horverak" userId="a7850010-3044-4b4d-9f15-38caa34ae48c" providerId="ADAL" clId="{1565A4AA-2225-41C8-8D29-B91B6F84196C}" dt="2021-03-29T20:53:47.046" v="495" actId="20577"/>
        <pc:sldMkLst>
          <pc:docMk/>
          <pc:sldMk cId="2238900959" sldId="323"/>
        </pc:sldMkLst>
        <pc:spChg chg="mod">
          <ac:chgData name="May Olaug Horverak" userId="a7850010-3044-4b4d-9f15-38caa34ae48c" providerId="ADAL" clId="{1565A4AA-2225-41C8-8D29-B91B6F84196C}" dt="2021-03-29T20:53:47.046" v="495" actId="20577"/>
          <ac:spMkLst>
            <pc:docMk/>
            <pc:sldMk cId="2238900959" sldId="323"/>
            <ac:spMk id="2" creationId="{094B08D2-C2AA-42B6-9626-11661F1FA9B8}"/>
          </ac:spMkLst>
        </pc:spChg>
      </pc:sldChg>
      <pc:sldChg chg="modSp mod">
        <pc:chgData name="May Olaug Horverak" userId="a7850010-3044-4b4d-9f15-38caa34ae48c" providerId="ADAL" clId="{1565A4AA-2225-41C8-8D29-B91B6F84196C}" dt="2021-03-29T20:54:19.669" v="529" actId="20577"/>
        <pc:sldMkLst>
          <pc:docMk/>
          <pc:sldMk cId="1190873855" sldId="324"/>
        </pc:sldMkLst>
        <pc:spChg chg="mod">
          <ac:chgData name="May Olaug Horverak" userId="a7850010-3044-4b4d-9f15-38caa34ae48c" providerId="ADAL" clId="{1565A4AA-2225-41C8-8D29-B91B6F84196C}" dt="2021-03-29T20:54:19.669" v="529" actId="20577"/>
          <ac:spMkLst>
            <pc:docMk/>
            <pc:sldMk cId="1190873855" sldId="324"/>
            <ac:spMk id="2" creationId="{00000000-0000-0000-0000-000000000000}"/>
          </ac:spMkLst>
        </pc:spChg>
      </pc:sldChg>
      <pc:sldChg chg="modSp mod">
        <pc:chgData name="May Olaug Horverak" userId="a7850010-3044-4b4d-9f15-38caa34ae48c" providerId="ADAL" clId="{1565A4AA-2225-41C8-8D29-B91B6F84196C}" dt="2021-03-29T20:54:44.441" v="554" actId="20577"/>
        <pc:sldMkLst>
          <pc:docMk/>
          <pc:sldMk cId="2974804119" sldId="325"/>
        </pc:sldMkLst>
        <pc:spChg chg="mod">
          <ac:chgData name="May Olaug Horverak" userId="a7850010-3044-4b4d-9f15-38caa34ae48c" providerId="ADAL" clId="{1565A4AA-2225-41C8-8D29-B91B6F84196C}" dt="2021-03-29T20:54:44.441" v="554" actId="20577"/>
          <ac:spMkLst>
            <pc:docMk/>
            <pc:sldMk cId="2974804119" sldId="325"/>
            <ac:spMk id="2" creationId="{00000000-0000-0000-0000-000000000000}"/>
          </ac:spMkLst>
        </pc:spChg>
      </pc:sldChg>
      <pc:sldChg chg="modSp mod">
        <pc:chgData name="May Olaug Horverak" userId="a7850010-3044-4b4d-9f15-38caa34ae48c" providerId="ADAL" clId="{1565A4AA-2225-41C8-8D29-B91B6F84196C}" dt="2021-03-29T20:55:36.857" v="565" actId="20577"/>
        <pc:sldMkLst>
          <pc:docMk/>
          <pc:sldMk cId="3495972568" sldId="326"/>
        </pc:sldMkLst>
        <pc:spChg chg="mod">
          <ac:chgData name="May Olaug Horverak" userId="a7850010-3044-4b4d-9f15-38caa34ae48c" providerId="ADAL" clId="{1565A4AA-2225-41C8-8D29-B91B6F84196C}" dt="2021-03-29T20:55:36.857" v="565" actId="20577"/>
          <ac:spMkLst>
            <pc:docMk/>
            <pc:sldMk cId="3495972568" sldId="326"/>
            <ac:spMk id="2" creationId="{00000000-0000-0000-0000-000000000000}"/>
          </ac:spMkLst>
        </pc:spChg>
      </pc:sldChg>
      <pc:sldChg chg="modSp mod modNotesTx">
        <pc:chgData name="May Olaug Horverak" userId="a7850010-3044-4b4d-9f15-38caa34ae48c" providerId="ADAL" clId="{1565A4AA-2225-41C8-8D29-B91B6F84196C}" dt="2021-03-29T20:57:12.692" v="638" actId="20577"/>
        <pc:sldMkLst>
          <pc:docMk/>
          <pc:sldMk cId="3740574278" sldId="327"/>
        </pc:sldMkLst>
        <pc:spChg chg="mod">
          <ac:chgData name="May Olaug Horverak" userId="a7850010-3044-4b4d-9f15-38caa34ae48c" providerId="ADAL" clId="{1565A4AA-2225-41C8-8D29-B91B6F84196C}" dt="2021-03-29T20:56:33.889" v="598" actId="20577"/>
          <ac:spMkLst>
            <pc:docMk/>
            <pc:sldMk cId="3740574278" sldId="327"/>
            <ac:spMk id="2" creationId="{00000000-0000-0000-0000-000000000000}"/>
          </ac:spMkLst>
        </pc:spChg>
      </pc:sldChg>
      <pc:sldChg chg="modSp mod">
        <pc:chgData name="May Olaug Horverak" userId="a7850010-3044-4b4d-9f15-38caa34ae48c" providerId="ADAL" clId="{1565A4AA-2225-41C8-8D29-B91B6F84196C}" dt="2021-03-29T20:45:51.012" v="17" actId="20577"/>
        <pc:sldMkLst>
          <pc:docMk/>
          <pc:sldMk cId="2797438854" sldId="333"/>
        </pc:sldMkLst>
        <pc:spChg chg="mod">
          <ac:chgData name="May Olaug Horverak" userId="a7850010-3044-4b4d-9f15-38caa34ae48c" providerId="ADAL" clId="{1565A4AA-2225-41C8-8D29-B91B6F84196C}" dt="2021-03-29T20:45:51.012" v="17" actId="20577"/>
          <ac:spMkLst>
            <pc:docMk/>
            <pc:sldMk cId="2797438854" sldId="333"/>
            <ac:spMk id="2" creationId="{8BECE638-FCC9-48F8-A835-69A471BE26AA}"/>
          </ac:spMkLst>
        </pc:spChg>
      </pc:sldChg>
      <pc:sldChg chg="modSp mod">
        <pc:chgData name="May Olaug Horverak" userId="a7850010-3044-4b4d-9f15-38caa34ae48c" providerId="ADAL" clId="{1565A4AA-2225-41C8-8D29-B91B6F84196C}" dt="2021-03-29T20:58:45.913" v="702" actId="20577"/>
        <pc:sldMkLst>
          <pc:docMk/>
          <pc:sldMk cId="3551761026" sldId="334"/>
        </pc:sldMkLst>
        <pc:spChg chg="mod">
          <ac:chgData name="May Olaug Horverak" userId="a7850010-3044-4b4d-9f15-38caa34ae48c" providerId="ADAL" clId="{1565A4AA-2225-41C8-8D29-B91B6F84196C}" dt="2021-03-29T20:58:45.913" v="702" actId="20577"/>
          <ac:spMkLst>
            <pc:docMk/>
            <pc:sldMk cId="3551761026" sldId="334"/>
            <ac:spMk id="12" creationId="{1E3D138A-7DDB-4A44-96DD-1B85A3ED26A1}"/>
          </ac:spMkLst>
        </pc:spChg>
      </pc:sldChg>
      <pc:sldChg chg="modNotesTx">
        <pc:chgData name="May Olaug Horverak" userId="a7850010-3044-4b4d-9f15-38caa34ae48c" providerId="ADAL" clId="{1565A4AA-2225-41C8-8D29-B91B6F84196C}" dt="2021-03-29T21:02:47.774" v="973" actId="20577"/>
        <pc:sldMkLst>
          <pc:docMk/>
          <pc:sldMk cId="4247329507" sldId="336"/>
        </pc:sldMkLst>
      </pc:sldChg>
      <pc:sldChg chg="modNotesTx">
        <pc:chgData name="May Olaug Horverak" userId="a7850010-3044-4b4d-9f15-38caa34ae48c" providerId="ADAL" clId="{1565A4AA-2225-41C8-8D29-B91B6F84196C}" dt="2021-03-29T20:58:40.950" v="701" actId="20577"/>
        <pc:sldMkLst>
          <pc:docMk/>
          <pc:sldMk cId="357243593" sldId="339"/>
        </pc:sldMkLst>
      </pc:sldChg>
      <pc:sldChg chg="modSp mod">
        <pc:chgData name="May Olaug Horverak" userId="a7850010-3044-4b4d-9f15-38caa34ae48c" providerId="ADAL" clId="{1565A4AA-2225-41C8-8D29-B91B6F84196C}" dt="2021-03-29T20:57:24.264" v="649" actId="20577"/>
        <pc:sldMkLst>
          <pc:docMk/>
          <pc:sldMk cId="104269255" sldId="340"/>
        </pc:sldMkLst>
        <pc:spChg chg="mod">
          <ac:chgData name="May Olaug Horverak" userId="a7850010-3044-4b4d-9f15-38caa34ae48c" providerId="ADAL" clId="{1565A4AA-2225-41C8-8D29-B91B6F84196C}" dt="2021-03-29T20:57:24.264" v="649" actId="20577"/>
          <ac:spMkLst>
            <pc:docMk/>
            <pc:sldMk cId="104269255" sldId="340"/>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29.03.2021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Introduksjon: </a:t>
            </a:r>
            <a:r>
              <a:rPr lang="nb-NO" dirty="0"/>
              <a:t>I den følgende </a:t>
            </a:r>
            <a:r>
              <a:rPr lang="nb-NO" dirty="0" err="1"/>
              <a:t>PowerPointen</a:t>
            </a:r>
            <a:r>
              <a:rPr lang="nb-NO" dirty="0"/>
              <a:t> har vi formulert tekst til hvert bilde slik at læreren kan følge denne i metodearbeidet i ulike elevgrupper. Teksten er tenkt som en veiledning, men kan også brukes slik den står. Den enkelte lærer kan i tillegg velge egne variasjoner og tilnærminger etter behov.  </a:t>
            </a:r>
          </a:p>
          <a:p>
            <a:r>
              <a:rPr lang="nb-NO" dirty="0"/>
              <a:t>I gjennomføringen av metodearbeidet kan det være lurt å bruke tolk de første to-tre øktene og la elevene skrive på morsmålet når de besvarer de fem spørsmålene. Etter hvert lærer de gangen i metoden og klarer ofte å skrive på norsk selv om de fortsatt skulle ha mangelfulle norskkunnskaper.</a:t>
            </a:r>
          </a:p>
          <a:p>
            <a:r>
              <a:rPr lang="nb-NO" b="1" dirty="0"/>
              <a:t>MERK: </a:t>
            </a:r>
            <a:r>
              <a:rPr lang="nb-NO" dirty="0"/>
              <a:t>Elevene får utlevert en personlig loggbok som de ikke skal skrive navn på, men en kode som bare de selv kjenner, et tegn eller for eksempel navnet deres på et annet skriftspråk. Hensikten med anonymitet er at de skal kunne skrive for seg selv og ikke for læreren, og at de ikke skal få negative reaksjoner på det de skriver. Dersom ikke anonymitet er gjennomførbart, kan metoden brukes uten dette elementet. Læreren samler inn bøkene etter hver arbeidsøkt, og de får den tilbake hver gang de skal skrive refleksjoner. Læreren kan avgjøre hvordan utleveringen gjøres, men en mulighet er å legge alle bøkene på ett sted og la elevene hente dem selv.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86841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Læreren kan si: </a:t>
            </a:r>
            <a:r>
              <a:rPr lang="nb-NO" dirty="0"/>
              <a:t>Når dere svarer på dette spørsmålet, kan dere inkludere ting som er vanskelig </a:t>
            </a:r>
            <a:r>
              <a:rPr lang="nb-NO" baseline="0" dirty="0"/>
              <a:t>både på skolen, i fritida og hjemme. Jeg (lærer) skal være nøye med å gjøre svarene deres anonyme før jeg presenterer dem i en felles drøfting neste gang. Ingen skal bli identifisert. </a:t>
            </a:r>
            <a:r>
              <a:rPr lang="nb-NO" b="0" baseline="0" dirty="0"/>
              <a:t>Hvis det kommer fram alvorlige aspekter i elevrefleksjonene deres, vil disse bli tatt ut av fellesdrøftingene og behandlet i samarbeid med kvalifiserte ressurs- og ansvarspersoner. Det som er viktig med dette spørsmålet, er å tenke over hvilke utfordringer dere har, og som dere har lyst til å gjøre noe med. Dere kan skrive svaret i loggbøkene uten å snakke med sidemannen.</a:t>
            </a:r>
            <a:endParaRPr lang="nb-NO" b="0" dirty="0"/>
          </a:p>
          <a:p>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10</a:t>
            </a:fld>
            <a:endParaRPr lang="nb-NO"/>
          </a:p>
        </p:txBody>
      </p:sp>
    </p:spTree>
    <p:extLst>
      <p:ext uri="{BB962C8B-B14F-4D97-AF65-F5344CB8AC3E}">
        <p14:creationId xmlns:p14="http://schemas.microsoft.com/office/powerpoint/2010/main" val="285257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baseline="0" dirty="0"/>
              <a:t>Læreren kan si: </a:t>
            </a:r>
            <a:r>
              <a:rPr lang="nb-NO" baseline="0" dirty="0"/>
              <a:t>Nå samler jeg inn bøkene. Neste gang vi jobber med metoden, skal jeg vise dere noen punkter fra det dere har svart på de tre spørsmålene. Ingen skal bli identifisert. Det blir spennende å se hva akkurat DENNE klassen er god på og fornøyd med, siden det kan være lett å glemme det positive når det er mye som oppleves utfordrende. Det er viktig å minne oss selv om hva vi er gode på og hva som er bra med oss, for det gjør at vi blir motiverte til å gjøre mer av det som er positivt, også når vi jobber med det som er utfordrende.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11</a:t>
            </a:fld>
            <a:endParaRPr lang="nb-NO"/>
          </a:p>
        </p:txBody>
      </p:sp>
    </p:spTree>
    <p:extLst>
      <p:ext uri="{BB962C8B-B14F-4D97-AF65-F5344CB8AC3E}">
        <p14:creationId xmlns:p14="http://schemas.microsoft.com/office/powerpoint/2010/main" val="5159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I denne økta skal vi oppsummere noe av det dere skrev forrige gang om hva som er viktig for dere, hva som er bra og hva som er vanskelig.</a:t>
            </a:r>
            <a:r>
              <a:rPr lang="nb-NO" baseline="0" dirty="0"/>
              <a:t> Jeg (lærer) har på forhånd valgt ut noen punkter fra loggbøkene deres som vi skal se nærmere på, og som er viktige for akkurat denne klassen. Jeg har omskrevet noen av refleksjonene for at ingen skal bli identifisert. Det første vi skal se på, er hva dere sier er viktig for dere (neste bilde).</a:t>
            </a:r>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43341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Forklaring: </a:t>
            </a:r>
            <a:r>
              <a:rPr lang="nb-NO" dirty="0"/>
              <a:t>Læreren har</a:t>
            </a:r>
            <a:r>
              <a:rPr lang="nb-NO" baseline="0" dirty="0"/>
              <a:t> lagt</a:t>
            </a:r>
            <a:r>
              <a:rPr lang="nb-NO" dirty="0"/>
              <a:t> inn eksempler fra elevenes refleksjoner</a:t>
            </a:r>
            <a:r>
              <a:rPr lang="nb-NO" baseline="0" dirty="0"/>
              <a:t>. Nødvendig omskriving er gjort for å ivareta anonymiteten. Viktige momenter er uthevet med farger, for eksempel «Familie» med grønt, «Søvn» med rødt, «Sertifikat» med blått og lignende.</a:t>
            </a:r>
          </a:p>
          <a:p>
            <a:r>
              <a:rPr lang="nb-NO" b="1" baseline="0" dirty="0"/>
              <a:t>Læreren kan si: </a:t>
            </a:r>
            <a:r>
              <a:rPr lang="nb-NO" baseline="0" dirty="0"/>
              <a:t>Dette er viktige punkter og fine verdier. Ser det kjent ut? Er det noe her som er overraskende, eller er disse punktene noe vi er enige i? Kunne vi lagt til noe? (La elevene komme med innspill til det som vises i </a:t>
            </a:r>
            <a:r>
              <a:rPr lang="nb-NO" baseline="0" dirty="0" err="1"/>
              <a:t>PowerPointen</a:t>
            </a:r>
            <a:r>
              <a:rPr lang="nb-NO" baseline="0" dirty="0"/>
              <a:t>). Når vi har fokus på det som er viktig og verdifullt, blir vi ofte motivert til å gjøre noe med det som hindrer oss i å få til det vi ønsker. Vi kan også ta i bruk suksessfaktorene våre, og disse skal vi se på nå (neste bilde).</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1913986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Forklaring: </a:t>
            </a:r>
            <a:r>
              <a:rPr lang="nb-NO" dirty="0"/>
              <a:t>Læreren har</a:t>
            </a:r>
            <a:r>
              <a:rPr lang="nb-NO" baseline="0" dirty="0"/>
              <a:t> lagt</a:t>
            </a:r>
            <a:r>
              <a:rPr lang="nb-NO" dirty="0"/>
              <a:t> inn eksempler fra elevenes refleksjoner.</a:t>
            </a:r>
            <a:r>
              <a:rPr lang="nb-NO" baseline="0" dirty="0"/>
              <a:t> Nødvendig omskriving er gjort for å ivareta anonymiteten. Viktige momenter er uthevet med farger, for eksempel «Jeg har arbeidserfaring» med rødt, «Jeg er en god mor» med grønt, «Jeg har respekt for andre» med lilla, «Jeg er sosial</a:t>
            </a:r>
            <a:r>
              <a:rPr lang="nb-NO" b="0" baseline="0" dirty="0"/>
              <a:t>» med blått og lignende.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0" baseline="0" dirty="0"/>
              <a:t>Denne klassen har mange flotte kvaliteter, og dere er fornøyd med mye. Det er veldig fint å se, og det var godt å lese refleksjonene deres. Det er viktig å huske disse tingene når noe er vanskelig. Dessverre hender det at enkelte elever skriver «INGENTING». Men ALLE har gode sider selv om det </a:t>
            </a:r>
            <a:r>
              <a:rPr lang="nb-NO" b="0" dirty="0"/>
              <a:t>ikke alltid </a:t>
            </a:r>
            <a:r>
              <a:rPr lang="nb-NO" b="0" baseline="0" dirty="0"/>
              <a:t>er </a:t>
            </a:r>
            <a:r>
              <a:rPr lang="nb-NO" b="0" dirty="0"/>
              <a:t>lett </a:t>
            </a:r>
            <a:r>
              <a:rPr lang="nb-NO" b="0" baseline="0" dirty="0"/>
              <a:t>å se dem </a:t>
            </a:r>
            <a:r>
              <a:rPr lang="nb-NO" b="0" dirty="0"/>
              <a:t>når mye er</a:t>
            </a:r>
            <a:r>
              <a:rPr lang="nb-NO" b="0" baseline="0" dirty="0"/>
              <a:t> vanskelig. Vi må kanskje øve oss på å se på oss selv med «snille» øyne og ikke sammenligne oss med andre.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t>Det neste bildet viser hva dere synes er vanskelig.</a:t>
            </a:r>
            <a:endParaRPr lang="nb-NO" b="0" dirty="0"/>
          </a:p>
          <a:p>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14</a:t>
            </a:fld>
            <a:endParaRPr lang="nb-NO"/>
          </a:p>
        </p:txBody>
      </p:sp>
    </p:spTree>
    <p:extLst>
      <p:ext uri="{BB962C8B-B14F-4D97-AF65-F5344CB8AC3E}">
        <p14:creationId xmlns:p14="http://schemas.microsoft.com/office/powerpoint/2010/main" val="347286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Forklaring: </a:t>
            </a:r>
            <a:r>
              <a:rPr lang="nb-NO" dirty="0"/>
              <a:t>Læreren har</a:t>
            </a:r>
            <a:r>
              <a:rPr lang="nb-NO" baseline="0" dirty="0"/>
              <a:t> lagt inn</a:t>
            </a:r>
            <a:r>
              <a:rPr lang="nb-NO" dirty="0"/>
              <a:t> eksempler fra elevenes refleksjoner.</a:t>
            </a:r>
            <a:r>
              <a:rPr lang="nb-NO" baseline="0" dirty="0"/>
              <a:t> Nødvendig omskriving er gjort for å ivareta anonymiteten. Viktige momenter utheves med farger, for eksempel «Språk» med rødt, «Press og stress» med blått, «Vanskelig å finne norske venner» med grønt, «Lite søvn» med blått og lignende.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0" baseline="0" dirty="0"/>
              <a:t>Mye av det dere skriver om er vanlig for innvandrere å streve med. Synes dere at de punktene jeg har tatt med, stemmer med det dere har sagt? Kunne jeg tatt med flere punkter? (La gjerne elevene komme med innspill). Når vi nå har sett på det dere opplever som vanskelig, skal vi se nærmere på hvordan vi kan håndtere eller løse noe av det som er vanskelig. Noe av det som er utfordrende for mange, skal vi drøfte i fellesskap, mens andre punkter kan være individuelt arbeid. Vi skal nå se hvordan vi kan gå fram når vi skal håndtere det som hindrer oss i å ha det godt (neste bilde).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BØR VÆRE OPPMERKSOM PÅ </a:t>
            </a:r>
            <a:r>
              <a:rPr lang="nb-NO" b="0" baseline="0" dirty="0"/>
              <a:t>at det dessverre kan dukke opp svært alvorlige aspekter her, som selvmordstanker, vold</a:t>
            </a:r>
            <a:r>
              <a:rPr lang="nb-NO" b="0" dirty="0"/>
              <a:t> eller andre meldepliktige saker som ikke læreren skal håndtere på egen hånd</a:t>
            </a:r>
            <a:r>
              <a:rPr lang="nb-NO" b="0" baseline="0" dirty="0"/>
              <a:t>. I disse tilfellene må læreren finne ut hvem vedkommende er, for eksempel ved å sammenligne håndskrift med annet identifiserbart, skriftlig materiale, eller gjennom individuelle samtaler med alle elevene. Videre må det meldes fra til kvalifiserte ressurs- og ansvarspersoner slik at eleven(e) får nødvendig hjelp. Det er viktig å utvise betydelig varsomhet i eventuell synliggjøring slike aspekter i fellesdrøftingene, og nødvendig omskriving må gjøres med tanke på anonymitet og personvern. Det å vise at enkelte strever mer enn andre kan </a:t>
            </a:r>
            <a:r>
              <a:rPr lang="nb-NO" b="0" dirty="0"/>
              <a:t>i enkelte tilfeller </a:t>
            </a:r>
            <a:r>
              <a:rPr lang="nb-NO" b="0" baseline="0" dirty="0"/>
              <a:t>være riktig. Læreren </a:t>
            </a:r>
            <a:r>
              <a:rPr lang="nb-NO" b="0" dirty="0"/>
              <a:t>bør </a:t>
            </a:r>
            <a:r>
              <a:rPr lang="nb-NO" b="0" baseline="0" dirty="0"/>
              <a:t>drøfte problemstillingen med annet kvalifisert personell </a:t>
            </a:r>
            <a:r>
              <a:rPr lang="nb-NO" b="0" dirty="0"/>
              <a:t>med tanke </a:t>
            </a:r>
            <a:r>
              <a:rPr lang="nb-NO" b="0" baseline="0" dirty="0"/>
              <a:t>på </a:t>
            </a:r>
            <a:r>
              <a:rPr lang="nb-NO" b="0" dirty="0"/>
              <a:t>personvern og beskyttelse</a:t>
            </a:r>
            <a:r>
              <a:rPr lang="nb-NO" b="0" baseline="0" dirty="0"/>
              <a:t>.</a:t>
            </a:r>
            <a:endParaRPr lang="nb-NO" b="0" dirty="0"/>
          </a:p>
          <a:p>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15</a:t>
            </a:fld>
            <a:endParaRPr lang="nb-NO"/>
          </a:p>
        </p:txBody>
      </p:sp>
    </p:spTree>
    <p:extLst>
      <p:ext uri="{BB962C8B-B14F-4D97-AF65-F5344CB8AC3E}">
        <p14:creationId xmlns:p14="http://schemas.microsoft.com/office/powerpoint/2010/main" val="329063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Læreren</a:t>
            </a:r>
            <a:r>
              <a:rPr lang="nb-NO" b="1" baseline="0" dirty="0"/>
              <a:t> kan si: </a:t>
            </a:r>
            <a:r>
              <a:rPr lang="nb-NO" baseline="0" dirty="0"/>
              <a:t>Nå starter selve arbeidet med det dere har skrevet, og vi skal jobbe med de to spørsmålene dere ser på bildet</a:t>
            </a:r>
            <a:r>
              <a:rPr lang="nb-NO" dirty="0"/>
              <a:t>. Først skal vi drøfte noen punkter i fellesskap, og deretter skal dere jobbe individuelt. På neste bilde</a:t>
            </a:r>
            <a:r>
              <a:rPr lang="nb-NO" baseline="0" dirty="0"/>
              <a:t> (bilde 17) skal jeg vise noen få punkter fra loggbøkene deres (fra trinn 1 og 3). Disse skal settes inn en slags avtale eller plan der vi jobber med trinn 4 (fokus) og 5 (gjennomføring).</a:t>
            </a:r>
            <a:r>
              <a:rPr lang="nb-NO"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solidFill>
                  <a:srgbClr val="FFFF00"/>
                </a:solidFill>
              </a:rPr>
              <a:t>Vi kan huske på trappa som vi snakket om i starten når vi jobber med disse spørsmålene; stort sett klarer vi å gå trappa selv, men når problemene blir store, må vi tørre å be om hjelp. En del av gjennomføringen (trinn 5) kan innebære å finne ut hvor det kan være lurt å få hjelp, råd eller støtte.</a:t>
            </a:r>
            <a:r>
              <a:rPr lang="nb-NO" b="0" dirty="0">
                <a:solidFill>
                  <a:srgbClr val="FFFF00"/>
                </a:solidFill>
              </a:rPr>
              <a:t> Dette gjelder for både barn og voksne.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solidFill>
                  <a:srgbClr val="FFFF00"/>
                </a:solidFill>
              </a:rPr>
              <a:t>Vi skal nå se på noen fokusområder som jeg har valgt fra loggbøkene deres (neste bilde), og dere kan være med på å drøfte hva som kan gjøres for å håndtere dem på en god måte.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16</a:t>
            </a:fld>
            <a:endParaRPr lang="nb-NO"/>
          </a:p>
        </p:txBody>
      </p:sp>
    </p:spTree>
    <p:extLst>
      <p:ext uri="{BB962C8B-B14F-4D97-AF65-F5344CB8AC3E}">
        <p14:creationId xmlns:p14="http://schemas.microsoft.com/office/powerpoint/2010/main" val="77890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Forklaring: </a:t>
            </a:r>
            <a:r>
              <a:rPr lang="nb-NO" dirty="0"/>
              <a:t>Læreren viser de </a:t>
            </a:r>
            <a:r>
              <a:rPr lang="nb-NO" dirty="0" err="1"/>
              <a:t>forhåndsvalgte</a:t>
            </a:r>
            <a:r>
              <a:rPr lang="nb-NO" baseline="0" dirty="0"/>
              <a:t> punktene fra elevenes «Viktig»- eller «Hindringer»-liste. Punktene er plassert i «Fokus»-boksen.  Elevene kan drøfte ett punkt om gangen, gjerne i grupper på to eller tre. Hvis et av punktene handler om søvn, spør: Hvor mye søvn bør vi ha? Hva gjør at vi sover dårlig? Hva kan vi gjøre for å sove bedre? Når bør vi legge oss, og hva skal vi gjøre for å klare det? Hvis et punkt under «Viktig» integrering, spør: Hva betyr integrering? Hva kan dere gjøre for å integreres? Hva har dere prøvd allerede? La hver gruppe komme med refleksjon til punktene. Det er viktig at punktene blir godt gjennomdrøftet og utdypet, slik at elevene forstår at de – individuelt eller i fellesskap – kan gjøre noe med det som oppleves vanskelig. Læreren kan notere stikkord i «Hva skal vi gjøre»-boksen. </a:t>
            </a:r>
          </a:p>
          <a:p>
            <a:r>
              <a:rPr lang="nb-NO" b="1" baseline="0" dirty="0"/>
              <a:t>Læreren kan si: </a:t>
            </a:r>
            <a:r>
              <a:rPr lang="nb-NO" baseline="0" dirty="0"/>
              <a:t>Nå er det deres tur til å fylle inn i boksene «Fokus» og «Hva skal  vi konkret gjøre». Det neste bildet viser hvordan dere kan gjøre det. Dere får nå utlevert loggbøkene deres.</a:t>
            </a:r>
          </a:p>
          <a:p>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17</a:t>
            </a:fld>
            <a:endParaRPr lang="nb-NO"/>
          </a:p>
        </p:txBody>
      </p:sp>
    </p:spTree>
    <p:extLst>
      <p:ext uri="{BB962C8B-B14F-4D97-AF65-F5344CB8AC3E}">
        <p14:creationId xmlns:p14="http://schemas.microsoft.com/office/powerpoint/2010/main" val="4096408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aseline="0" dirty="0"/>
              <a:t>Når dere har hentet loggbøkene deres, kan dere se gjennom det dere skrev forrige gang under punktene «Viktig» og «Hindringer». Deretter kan dere velge ett eller flere fokuspunkter fra det dere skrev, som dere vil jobbe med, og skrive disse under punkt 4 («Fokus»). Pass på at dere ikke tar med for mange punkter om gangen. Velg noen få, eller kanskje bare ett.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Gå deretter over til trinn 5 («Gjennomføring»). Hvordan kan du håndtere eller jobbe med fokuspunktene dine? Lag en avtale med deg selv om hva du kan gjøre. Vær så konkret som mulig. Husk også på trappa – det er viktig å ta ett trinn om gangen.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Når dere har gjort det, kan dere se gjennom det dere skrev og velge ett eller to punkter som dere vil prøve å gjennomføre den neste uka.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Neste gang vi jobber med metoden skal jeg vise noen av fokuspunktene og gjennomføringsplanene deres i en PowerPoint, og så kan vi drøfte hva som er bra med planen, og hva som kanskje kunne vært enda bedre eller mer konkret. Lykke til med å følge fokuspunktene og gjennomføringsavtalene!</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18</a:t>
            </a:fld>
            <a:endParaRPr lang="nb-NO"/>
          </a:p>
        </p:txBody>
      </p:sp>
    </p:spTree>
    <p:extLst>
      <p:ext uri="{BB962C8B-B14F-4D97-AF65-F5344CB8AC3E}">
        <p14:creationId xmlns:p14="http://schemas.microsoft.com/office/powerpoint/2010/main" val="2105735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I denne økta skal vi</a:t>
            </a:r>
            <a:r>
              <a:rPr lang="nb-NO" baseline="0" dirty="0"/>
              <a:t> snakke mer om det vi begynte på i forrige økt. Jeg (lærer) har sett på alt dere har skrevet, og jeg har laget en liste over noen av punktene. Nå skal vi</a:t>
            </a:r>
            <a:r>
              <a:rPr lang="nb-NO" dirty="0"/>
              <a:t> diskutere hva</a:t>
            </a:r>
            <a:r>
              <a:rPr lang="nb-NO" baseline="0" dirty="0"/>
              <a:t> vi kan gjøre bedre, annerledes eller enda mer av på en god måte.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19</a:t>
            </a:fld>
            <a:endParaRPr lang="nb-NO"/>
          </a:p>
        </p:txBody>
      </p:sp>
    </p:spTree>
    <p:extLst>
      <p:ext uri="{BB962C8B-B14F-4D97-AF65-F5344CB8AC3E}">
        <p14:creationId xmlns:p14="http://schemas.microsoft.com/office/powerpoint/2010/main" val="3209814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Mange som kommer til et nytt land og en ny kultur strever både med å lære språk og å mestre livet på det nye stedet.</a:t>
            </a:r>
            <a:r>
              <a:rPr lang="nb-NO" baseline="0" dirty="0"/>
              <a:t> D</a:t>
            </a:r>
            <a:r>
              <a:rPr lang="nb-NO" dirty="0"/>
              <a:t>erfor vil vi bruke litt tid på en metode som handler om hvordan vi kan jobbe for å lykkes med å mestre både det å lære og det å håndtere livet på en god måte. Vi kan sammenligne livet med det å gå i fjellet. Noen ganger kan det virke vanskelig å nå toppen, og noen ganger kan vi ikke klatre rett opp, så</a:t>
            </a:r>
            <a:r>
              <a:rPr lang="nb-NO" baseline="0" dirty="0"/>
              <a:t> vi må</a:t>
            </a:r>
            <a:r>
              <a:rPr lang="nb-NO" dirty="0"/>
              <a:t> ta noen omveier.</a:t>
            </a:r>
            <a:r>
              <a:rPr lang="nb-NO" baseline="0" dirty="0"/>
              <a:t> S</a:t>
            </a:r>
            <a:r>
              <a:rPr lang="nb-NO" dirty="0"/>
              <a:t>lik er det med livet også. Noen ganger må vi prøve litt forskjellige ting for å finne ut hva som skal til for at vi har det bra. Metoden vi skal bruke her handler om å finne ut hva vi ønsker, hva som er viktig, hva som allerede er bra, hva som er vanskelig og hva vi trenger å gjøre noe med.</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Forklaring: </a:t>
            </a:r>
            <a:r>
              <a:rPr lang="nb-NO" dirty="0"/>
              <a:t>Læreren viser eksempler på fokuspunkter og gode gjennomføringsavtaler, eventuelt eksempler på avtaler som kan bli mer spesifikke. Elevene kan diskutere hva</a:t>
            </a:r>
            <a:r>
              <a:rPr lang="nb-NO" baseline="0" dirty="0"/>
              <a:t> som er bra med gjennomføringsavtalene, hva som kan bli bedre eller hva som kan gjøres annerledes. Læreren kan notere og justere i </a:t>
            </a:r>
            <a:r>
              <a:rPr lang="nb-NO" baseline="0" dirty="0" err="1"/>
              <a:t>PowerPointen</a:t>
            </a:r>
            <a:r>
              <a:rPr lang="nb-NO" baseline="0" dirty="0"/>
              <a:t> underveis. Hvis noen av fokuspunktene er felles for mange, kan elevene kan bli enige om å lage et klassesett med felles fokusområder og gjennomføringsavtaler. De kan lage en plakat med klassesettet og henge den opp slik at alle kan minne seg selv på hva de ønsker å gjøre for å få det bedre. For eksempel kan et fokusområde være «Å snakke norsk med medelevene mine», og gjennomføringsavtalen kan innebære «Å si en setning på norsk om været», «Å spørre to elever på norsk om hvordan de har det» eller «Øve på </a:t>
            </a:r>
            <a:r>
              <a:rPr lang="nb-NO" baseline="0" dirty="0" err="1"/>
              <a:t>substantivbøying</a:t>
            </a:r>
            <a:r>
              <a:rPr lang="nb-NO" baseline="0" dirty="0"/>
              <a:t> 20 minutter hver dag». Slike avtaler eller planer er nyttige både for fellesskapet og for individuelt arbeid.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Etter dette kan læreren si:</a:t>
            </a:r>
            <a:r>
              <a:rPr lang="nb-NO" b="0" baseline="0" dirty="0"/>
              <a:t> Det å ha fokus på positive ting kan gjøre oss mer motiverte, og når vi klarer å gjennomføre i hvert fall LITT av det vi bestemmer oss for, kan det øke opplevelsen av mestring og motivasjon. Noen ganger kan det være nødvendig å justere planene, fordi vi kanskje har satt for høye krav til oss selv. Neste bilde viser hvordan dette kan gjøres.</a:t>
            </a:r>
            <a:endParaRPr lang="nb-NO" b="0"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20</a:t>
            </a:fld>
            <a:endParaRPr lang="nb-NO"/>
          </a:p>
        </p:txBody>
      </p:sp>
    </p:spTree>
    <p:extLst>
      <p:ext uri="{BB962C8B-B14F-4D97-AF65-F5344CB8AC3E}">
        <p14:creationId xmlns:p14="http://schemas.microsoft.com/office/powerpoint/2010/main" val="2587851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Forrige gang jobbet vi med fokusområder og gjennomføringsplaner. Nå skal vi se litt på hvordan det har gått. Dere kan hente loggbøkene deres, og deretter kan dere svare på tre spørsmål (se bildet). Før dere svarer, vil jeg minne dere om trappa:</a:t>
            </a:r>
            <a:r>
              <a:rPr lang="nb-NO" b="0" baseline="0" dirty="0"/>
              <a:t> Trinnene må ikke være så høye at vi gir opp – de må være passe høye til at vi klarer å gjennomføre det vi har lyst til å jobbe med. Vi kan spørre oss selv: Lagde jeg for høye trinn for meg selv forrige gang? Må jeg justere trinnene i trappa? Hva kan jeg gjøre mer av, mindre av eller kanskje helt annerledes?</a:t>
            </a:r>
          </a:p>
          <a:p>
            <a:r>
              <a:rPr lang="nb-NO" b="0" baseline="0" dirty="0"/>
              <a:t>Alle skal få ny mulighet til å gjøre eventuelle justeringer (neste bilde), men først kan dere svare på spørsmålene her. </a:t>
            </a:r>
            <a:endParaRPr lang="nb-NO" b="0"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21</a:t>
            </a:fld>
            <a:endParaRPr lang="nb-NO"/>
          </a:p>
        </p:txBody>
      </p:sp>
    </p:spTree>
    <p:extLst>
      <p:ext uri="{BB962C8B-B14F-4D97-AF65-F5344CB8AC3E}">
        <p14:creationId xmlns:p14="http://schemas.microsoft.com/office/powerpoint/2010/main" val="3189964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aseline="0" dirty="0"/>
              <a:t>Nå kan dere velge ett eller flere fokuspunkter som dere vil jobbe med (trinn 4), og deretter kan dere svare på hvordan dere vil gjennomføre det (trinn 5).</a:t>
            </a:r>
            <a:r>
              <a:rPr lang="nb-NO" b="1" baseline="0" dirty="0"/>
              <a:t> </a:t>
            </a:r>
            <a:r>
              <a:rPr lang="nb-NO" b="0" baseline="0" dirty="0"/>
              <a:t>Dere kan fortsette å jobbe med samme fokusområde som i forrige økt, eller dere kan velge ett eller flere nye. Husk å justere gjennomføringsavtalen hvis den ble for omfattende forrige gang. Kanskje trappetrinnene må gjøres litt mindre, eller kanskje dere trenger råd, veiledning eller hjelp. Det er viktig å finne en god plan for gjennomføring. Nå kan dere se gjennom det dere har skrevet og velge ett eller to punkter som dere vil prøve å følge den neste uka.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t>Dette er en måte å tenke på som vi kan bruke med jevne mellomrom for å se om vi er på vei i riktig retning. Hvis vi trenger å justere avtalene eller planene våre, kan vi reflektere over hva vi kan gjøre, og kanskje også spørre noen om de kan hjelpe oss. Vi kan fortsette å jobbe på denne måten framover her på skolen, og vi kan bli enige om hvor ofte det er behov for det. Dere kan også bruke denne metoden hjemme.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Tillegg og introduksjon til metodeanvendelse i undervisningsfag: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a:t>
            </a:r>
            <a:r>
              <a:rPr lang="nb-NO" b="0" baseline="0" dirty="0"/>
              <a:t> Vi kan også bruke denne metoden for å lære mer og bedre i forskjellige fag. I faget xxx får dere muligheten til å jobbe med fem spørsmål som faglæreren vil gjennomgå med dere.</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22</a:t>
            </a:fld>
            <a:endParaRPr lang="nb-NO"/>
          </a:p>
        </p:txBody>
      </p:sp>
    </p:spTree>
    <p:extLst>
      <p:ext uri="{BB962C8B-B14F-4D97-AF65-F5344CB8AC3E}">
        <p14:creationId xmlns:p14="http://schemas.microsoft.com/office/powerpoint/2010/main" val="832377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Det å lære i et fag kan sammenlignes med maur som bygger ei maurtue. Maurene tar en liten barnål eller kvist om gangen og bygger gradvis opp ei stor maurtue. I begynnelsen er tua liten, og det kan virke uoverkommelig at den skal bli stor, men om maurene fokuserer på en nål og en liten byggestein om gangen, så blir tua til slutt stor og flott. Slik er det også å lære et fag. Kunnskap bygges gradvis og ved hjelp av små skritt. Det neste bildet viser et eksempel på hvordan kunnskap kan bygges skritt for skritt ved hjelp av mestrings- og motivasjonsmetoden.</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23</a:t>
            </a:fld>
            <a:endParaRPr lang="nb-NO"/>
          </a:p>
        </p:txBody>
      </p:sp>
    </p:spTree>
    <p:extLst>
      <p:ext uri="{BB962C8B-B14F-4D97-AF65-F5344CB8AC3E}">
        <p14:creationId xmlns:p14="http://schemas.microsoft.com/office/powerpoint/2010/main" val="2317126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Forklaring til læreren: </a:t>
            </a:r>
            <a:r>
              <a:rPr lang="nb-NO" dirty="0"/>
              <a:t>Denne varianten av metoden kan brukes i alle undervisningsfag, og alle spørsmålene gjennomgås i løpet av en økt. Det</a:t>
            </a:r>
            <a:r>
              <a:rPr lang="nb-NO" baseline="0" dirty="0"/>
              <a:t> anbefales å starte med en felles drøfting av spørsmål 1. Her</a:t>
            </a:r>
            <a:r>
              <a:rPr lang="nb-NO" dirty="0"/>
              <a:t> kan</a:t>
            </a:r>
            <a:r>
              <a:rPr lang="nb-NO" baseline="0" dirty="0"/>
              <a:t> læreren bidra med punkter fra læreplanen for å få på plass en kombinasjon av hva elevene mener er viktig og hva læreren VET er viktig. Det didaktiske HVORFOR de ulike punktene er viktige bør utdypes.</a:t>
            </a:r>
            <a:r>
              <a:rPr lang="nb-NO" dirty="0"/>
              <a:t> Elevene kan diskutere i små grupper eller i plenum. Læreren noterer punkter på tavla underveis.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Etter den</a:t>
            </a:r>
            <a:r>
              <a:rPr lang="nb-NO" baseline="0" dirty="0"/>
              <a:t> felles drøftingen</a:t>
            </a:r>
            <a:r>
              <a:rPr lang="nb-NO" dirty="0"/>
              <a:t> skriver elevene individuelle svar på spørsmålene i</a:t>
            </a:r>
            <a:r>
              <a:rPr lang="nb-NO" baseline="0" dirty="0"/>
              <a:t> loggbøker eller på ark med en personlig kode (anonymiseringen gjelder også her).</a:t>
            </a:r>
            <a:r>
              <a:rPr lang="nb-NO" dirty="0"/>
              <a:t> For å skille spørsmål 4 og 5 kan læreren forklare at spørsmål 5 handler om </a:t>
            </a:r>
            <a:r>
              <a:rPr lang="nb-NO" i="1" dirty="0"/>
              <a:t>hvordan</a:t>
            </a:r>
            <a:r>
              <a:rPr lang="nb-NO" dirty="0"/>
              <a:t> elevene skal jobbe med det de har valgt som fokusområder i spørsmål 4. For å illustrere hva ordet «fokus» betyr forklares bildet av et forstørrelsesglass: Å ha fokus er å rette ekstra oppmerksomheten mot noe man spesielt ønsker å lære eller jobbe med. Det kan være noe som er svært viktig i faget eller noe som er vanskelig.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Læreren samler inn notatene, lager en oppsummering av det elevene har skrevet og viser dette i en PowerPoint neste gang – ett bilde per spørsmål. Det er viktig å synliggjøre både suksessfaktorene og det som er vanskelig. Læreren kan vise hvordan suksessfaktorer som «Pliktoppfyllende», «Interessert i faget» og «Flink til å huske» er nyttig i læring av nye ting. Også hindringene kan være nyttige å vise – kanskje mange strever med det samme, og at en felles plan for å håndtere disse kan være fornuftig.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Elevrefleksjonene er viktig informasjon til læreren med tanke på å tilpasse og tilrettelegge undervisningen.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varianten av metoden kan brukes i alle undervisningsfag. Elevene bør gis</a:t>
            </a:r>
            <a:r>
              <a:rPr lang="nb-NO" baseline="0" dirty="0"/>
              <a:t> tid og mulighet</a:t>
            </a:r>
            <a:r>
              <a:rPr lang="nb-NO" dirty="0"/>
              <a:t> til å jobbe med individuelle,</a:t>
            </a:r>
            <a:r>
              <a:rPr lang="nb-NO" baseline="0" dirty="0"/>
              <a:t> valgte</a:t>
            </a:r>
            <a:r>
              <a:rPr lang="nb-NO" dirty="0"/>
              <a:t> fokusområder i undervisningstimene. Læreren kan også velge å ta opp fokuspunkter som mange elever skriver at de trenger å arbeide med og lage gode arbeidsstrategier for disse. Det kan være hensiktsmessig</a:t>
            </a:r>
            <a:r>
              <a:rPr lang="nb-NO" baseline="0" dirty="0"/>
              <a:t> å hente innspill fra elevrefleksjonene på HVORDAN de ønsker å jobbe. Elevene har ofte gode ideer.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Metoden kan brukes med jevne mellomrom og etter behov.</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24</a:t>
            </a:fld>
            <a:endParaRPr lang="nb-NO"/>
          </a:p>
        </p:txBody>
      </p:sp>
    </p:spTree>
    <p:extLst>
      <p:ext uri="{BB962C8B-B14F-4D97-AF65-F5344CB8AC3E}">
        <p14:creationId xmlns:p14="http://schemas.microsoft.com/office/powerpoint/2010/main" val="2215487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Noen ganger kan vi oppleve at livet er som en stri elv med sterke strømmer og skremmende stryk. For eksempel kan vi føle at alt må skje samtidig - vi må lære norsk, få en utdanning, skaffe jobb, forstå systemer, gjøre lekser, gjennomføre mange prøver, ta oss av familie og hjem og mye annet. Vi kan bli stresset og føle at vi ikke har nok tid. Også når vi skal lære nye fag kan det oppleves slik. Dersom vi kan lære noen teknikker for å sortere hva som er viktig og hva vi trenger fokus på, vil det sannsynligvis være litt enklere å håndtere livet, skolegangen og læringen. Dette kan sammenlignes med å være i en stri elv. Dersom vi har lært oss å svømme godt, så klarer vi å se hvor det er lurt å svømme for å komme trygt på land. Hvis vi ikke har lært å svømme, kan det gå galt, og kanskje vi kolliderer med skarpe steiner eller blir dratt inn i farlige strømmer og stryk. Femtrinnsmetoden som vi har jobbet med i disse øktene er et eksempel på en strategi som kan hjelpe oss å håndtere livet når det er vanskelig, altså å svømme i en stri elv. Nå skal vi også se på en teknikk vi kan bruke for å sortere litt i ekstra krevende perioder (se neste bilde).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25</a:t>
            </a:fld>
            <a:endParaRPr lang="nb-NO"/>
          </a:p>
        </p:txBody>
      </p:sp>
    </p:spTree>
    <p:extLst>
      <p:ext uri="{BB962C8B-B14F-4D97-AF65-F5344CB8AC3E}">
        <p14:creationId xmlns:p14="http://schemas.microsoft.com/office/powerpoint/2010/main" val="209539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Tilleggsverktøy til bruk i livsmestring og undervisningsfag: Fokusmodellen</a:t>
            </a:r>
            <a:r>
              <a:rPr lang="nb-NO" dirty="0"/>
              <a:t>. </a:t>
            </a:r>
          </a:p>
          <a:p>
            <a:r>
              <a:rPr lang="nb-NO" b="1" dirty="0"/>
              <a:t>Læreren kan si: </a:t>
            </a:r>
            <a:r>
              <a:rPr lang="nb-NO" dirty="0"/>
              <a:t>Ofte kan det føles</a:t>
            </a:r>
            <a:r>
              <a:rPr lang="nb-NO" baseline="0" dirty="0"/>
              <a:t> som om</a:t>
            </a:r>
            <a:r>
              <a:rPr lang="nb-NO" dirty="0"/>
              <a:t> veldig mye er viktig i livet og </a:t>
            </a:r>
            <a:r>
              <a:rPr lang="nb-NO" baseline="0" dirty="0"/>
              <a:t>at </a:t>
            </a:r>
            <a:r>
              <a:rPr lang="nb-NO" dirty="0"/>
              <a:t>veldig mye haster. For å få hjelp til å sortere litt, skal</a:t>
            </a:r>
            <a:r>
              <a:rPr lang="nb-NO" baseline="0" dirty="0"/>
              <a:t> vi nå</a:t>
            </a:r>
            <a:r>
              <a:rPr lang="nb-NO" dirty="0"/>
              <a:t> bruke «Fokusmodellen». Først kan dere si noe om hva som er viktig i hverdagen. Det kan handle om alt fra trening, skole, lekser, jobb, betale regninger, søvn og mat.</a:t>
            </a:r>
            <a:r>
              <a:rPr lang="nb-NO" baseline="0" dirty="0"/>
              <a:t> (L</a:t>
            </a:r>
            <a:r>
              <a:rPr lang="nb-NO" dirty="0"/>
              <a:t>æreren noterer alt elevene sier på tavla og kan også fylle på med egne forslag). Hva som er viktig avhenger av hva vi drømmer om. Dersom vi ønsker å jobbe i bilverksted som mekaniker, er det viktig å lære å reparere biler. Dersom vi ønsker å eie et bilverksted, er det i tillegg viktig å lære om økonomi og bedriftsvirksomhet. </a:t>
            </a:r>
          </a:p>
          <a:p>
            <a:r>
              <a:rPr lang="nb-NO" dirty="0"/>
              <a:t>Ofte er det veldig mye som er viktig i løpet av en dag. Kanskje får vi ikke tid til alt. Derfor må vi sortere. Hvilke av disse tingene er det som haster? Nå skal vi</a:t>
            </a:r>
            <a:r>
              <a:rPr lang="nb-NO" baseline="0" dirty="0"/>
              <a:t> velge</a:t>
            </a:r>
            <a:r>
              <a:rPr lang="nb-NO" dirty="0"/>
              <a:t> maksimum</a:t>
            </a:r>
            <a:r>
              <a:rPr lang="nb-NO" baseline="0" dirty="0"/>
              <a:t> tre-fire</a:t>
            </a:r>
            <a:r>
              <a:rPr lang="nb-NO" dirty="0"/>
              <a:t> ting som</a:t>
            </a:r>
            <a:r>
              <a:rPr lang="nb-NO" baseline="0" dirty="0"/>
              <a:t> skal stå på</a:t>
            </a:r>
            <a:r>
              <a:rPr lang="nb-NO" dirty="0"/>
              <a:t> haster-listen</a:t>
            </a:r>
            <a:r>
              <a:rPr lang="nb-NO" baseline="0" dirty="0"/>
              <a:t>. Vi bør ikke ha for mange haster-punkter, for da kan vi bli stresset. (L</a:t>
            </a:r>
            <a:r>
              <a:rPr lang="nb-NO" dirty="0"/>
              <a:t>æreren setter ring rundt punktene som haster.) </a:t>
            </a:r>
          </a:p>
          <a:p>
            <a:r>
              <a:rPr lang="nb-NO" dirty="0"/>
              <a:t>Når vi har funnet ut hva som haster mest, kan vi bestemme tidspunkt for når vi skal ta hånd om disse oppgavene, og så må vi passe på at ikke noe forstyrrer planen vår. Hva kan være forstyrrende?</a:t>
            </a:r>
            <a:r>
              <a:rPr lang="nb-NO" baseline="0" dirty="0"/>
              <a:t> Kan noen av viktig-punktene være forstyrrende? Mobiltelefon er viktig, men kan det også være forstyrrende, og kanskje til og med bortkastet noen ganger?</a:t>
            </a:r>
            <a:r>
              <a:rPr lang="nb-NO" dirty="0"/>
              <a:t> Tankene våre er viktige, men de kan også forstyrre oss. Kan vi klare å legge dem vekk mens vi har fokus på å gjøre det som haster akkurat nå? (Læreren setter parentes rundt de elementene elevene</a:t>
            </a:r>
            <a:r>
              <a:rPr lang="nb-NO" baseline="0" dirty="0"/>
              <a:t> mener er </a:t>
            </a:r>
            <a:r>
              <a:rPr lang="nb-NO" dirty="0"/>
              <a:t>forstyrrende og stryker ut de som er bortkastet.)</a:t>
            </a:r>
          </a:p>
          <a:p>
            <a:r>
              <a:rPr lang="nb-NO" dirty="0"/>
              <a:t>I ekstra travle perioder kan det være lurt å lage en liste over alt vi mener er viktig denne dagen eller denne uka. Deretter kan vi tenke gjennom hva som haster mest og lage en plan for når vi skal ta hånd om disse oppgavene. Kanskje vi må være litt strenge med oss selv når vi plukker vekk ting som er forstyrrende eller bortkastet. Noe kan utsettes, og noe kan vi kanskje fjerne helt. </a:t>
            </a:r>
          </a:p>
          <a:p>
            <a:r>
              <a:rPr lang="nb-NO" dirty="0"/>
              <a:t>Når vi er ferdige med haster-listen for denne dagen, er det viktig at vi ikke legger inn nye punkter, for vi trenger å ha tid til å gjøre de viktige tingene som ikke nødvendigvis haster. Hvis det er flere ting som haster, kan vi kanskje legge dem til dagen etter, eller uka etter. Vi må huske at det er like viktig å ta gode, sunne pauser som å jobbe hardt. Når vi lærer oss å sortere på denne måten, vil vi forhåpentligvis føle at vi får bedre tid – ikke dårligere tid. </a:t>
            </a:r>
          </a:p>
          <a:p>
            <a:r>
              <a:rPr lang="nb-NO" dirty="0"/>
              <a:t>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26</a:t>
            </a:fld>
            <a:endParaRPr lang="nb-NO"/>
          </a:p>
        </p:txBody>
      </p:sp>
    </p:spTree>
    <p:extLst>
      <p:ext uri="{BB962C8B-B14F-4D97-AF65-F5344CB8AC3E}">
        <p14:creationId xmlns:p14="http://schemas.microsoft.com/office/powerpoint/2010/main" val="253319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27</a:t>
            </a:fld>
            <a:endParaRPr lang="nb-NO"/>
          </a:p>
        </p:txBody>
      </p:sp>
    </p:spTree>
    <p:extLst>
      <p:ext uri="{BB962C8B-B14F-4D97-AF65-F5344CB8AC3E}">
        <p14:creationId xmlns:p14="http://schemas.microsoft.com/office/powerpoint/2010/main" val="2383529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28</a:t>
            </a:fld>
            <a:endParaRPr lang="nb-NO"/>
          </a:p>
        </p:txBody>
      </p:sp>
    </p:spTree>
    <p:extLst>
      <p:ext uri="{BB962C8B-B14F-4D97-AF65-F5344CB8AC3E}">
        <p14:creationId xmlns:p14="http://schemas.microsoft.com/office/powerpoint/2010/main" val="215933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Dersom noe i livet oppleves som altfor vanskelig og nærmest umulig, er det lurt å se rundt seg om det er noen i omgivelsene som kan hjelpe. Akkurat som når vi driver med fjellklatring, så trenger vi noen ganger støtte for å komme gjennom noe som er spesielt vanskelig. Kanskje kan vi spørre familie, venner, lærere, noen fra flyktningetjenesten eller en lege om råd, støtte og veiledning, men selve klatringen eller handlingen må vi ofte gjøre selv.</a:t>
            </a:r>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180254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Metoden vi skal bruke nå har fem trinn, og det å bruke denne metoden er nesten som å gå opp en trapp. Noen ganger har vi ikke motivasjon til å gå opp trappa – kanskje den føles veldig lang og krevende. Hvem har ansvaret for å gå opp trinnene</a:t>
            </a:r>
            <a:r>
              <a:rPr lang="nb-NO" baseline="0" dirty="0"/>
              <a:t> -</a:t>
            </a:r>
            <a:r>
              <a:rPr lang="nb-NO" dirty="0"/>
              <a:t> er det jeg som lærer eller er det hver enkelt elev? En</a:t>
            </a:r>
            <a:r>
              <a:rPr lang="nb-NO" baseline="0" dirty="0"/>
              <a:t> lærer</a:t>
            </a:r>
            <a:r>
              <a:rPr lang="nb-NO" dirty="0"/>
              <a:t> kan ikke GI elevene motivasjon</a:t>
            </a:r>
            <a:r>
              <a:rPr lang="nb-NO" baseline="0" dirty="0"/>
              <a:t> -</a:t>
            </a:r>
            <a:r>
              <a:rPr lang="nb-NO" dirty="0"/>
              <a:t> det er noe</a:t>
            </a:r>
            <a:r>
              <a:rPr lang="nb-NO" baseline="0" dirty="0"/>
              <a:t> alle elever må jobbe med selv</a:t>
            </a:r>
            <a:r>
              <a:rPr lang="nb-NO" dirty="0"/>
              <a:t>. Men læreren kan hjelpe elevene til å FINNE motivasjon, og det kan denne metoden bidra til. Det</a:t>
            </a:r>
            <a:r>
              <a:rPr lang="nb-NO" baseline="0" dirty="0"/>
              <a:t> er viktig å ta</a:t>
            </a:r>
            <a:r>
              <a:rPr lang="nb-NO" dirty="0"/>
              <a:t> små skritt når vi skal gjøre noe, og når vi klarer å lykkes med en ting om gangen, kan</a:t>
            </a:r>
            <a:r>
              <a:rPr lang="nb-NO" baseline="0" dirty="0"/>
              <a:t> vi oppleve at vi</a:t>
            </a:r>
            <a:r>
              <a:rPr lang="nb-NO" dirty="0"/>
              <a:t> ønsker å få til enda mer. Dette</a:t>
            </a:r>
            <a:r>
              <a:rPr lang="nb-NO" baseline="0" dirty="0"/>
              <a:t> kan skape økt motivasjon fordi vi henter den fram i OSS SELV</a:t>
            </a:r>
            <a:r>
              <a:rPr lang="nb-NO" dirty="0"/>
              <a:t> gjennom å</a:t>
            </a:r>
            <a:r>
              <a:rPr lang="nb-NO" baseline="0" dirty="0"/>
              <a:t> </a:t>
            </a:r>
            <a:r>
              <a:rPr lang="nb-NO" dirty="0"/>
              <a:t>jobbe med det som er viktig for</a:t>
            </a:r>
            <a:r>
              <a:rPr lang="nb-NO" baseline="0" dirty="0"/>
              <a:t> oss</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193163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Alle har vanskeligheter i livet, og enkelte av dem kan virke veldig store. Noen ganger kan vi føle at det å ta neste skritt er som å klatre opp et altfor høyt trappetrinn. Livet kan føles som et slit, forventningene og kravene er høye og de neste skrittene kan virke uoverkommelige. Hvordan ser «livstrappa» DI ut? Har trinnene passe størrelse</a:t>
            </a:r>
            <a:r>
              <a:rPr lang="nb-NO" baseline="0" dirty="0"/>
              <a:t> for deg, slik at du klarer å ta ett trinn om gangen,</a:t>
            </a:r>
            <a:r>
              <a:rPr lang="nb-NO" dirty="0"/>
              <a:t> eller er de altfor høye? Kanskje trenger du å lage flere trinn i trappa</a:t>
            </a:r>
            <a:r>
              <a:rPr lang="nb-NO" baseline="0" dirty="0"/>
              <a:t> di</a:t>
            </a:r>
            <a:r>
              <a:rPr lang="nb-NO" dirty="0"/>
              <a:t> og ta et lite steg om gangen? Vi skal se nærmere på hvordan dette kan gjøres når vi jobber med mestrings- og motivasjonsmetoden.</a:t>
            </a:r>
          </a:p>
          <a:p>
            <a:endParaRPr lang="nb-NO" baseline="0" dirty="0"/>
          </a:p>
          <a:p>
            <a:r>
              <a:rPr lang="nb-NO" b="1" baseline="0" dirty="0"/>
              <a:t>Tips: </a:t>
            </a:r>
            <a:r>
              <a:rPr lang="nb-NO" baseline="0" dirty="0"/>
              <a:t>Elevene kan reflektere litt over disse trappene hvis de har innspill. Hvis ikke, gå videre til neste bilde.</a:t>
            </a:r>
            <a:r>
              <a:rPr lang="nb-NO" dirty="0"/>
              <a:t>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310073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err="1"/>
              <a:t>Læreren</a:t>
            </a:r>
            <a:r>
              <a:rPr lang="en-US" b="1" dirty="0"/>
              <a:t> </a:t>
            </a:r>
            <a:r>
              <a:rPr lang="en-US" b="1" dirty="0" err="1"/>
              <a:t>kan</a:t>
            </a:r>
            <a:r>
              <a:rPr lang="en-US" b="1" dirty="0"/>
              <a:t> </a:t>
            </a:r>
            <a:r>
              <a:rPr lang="en-US" b="1" dirty="0" err="1"/>
              <a:t>si</a:t>
            </a:r>
            <a:r>
              <a:rPr lang="en-US" b="1" dirty="0"/>
              <a:t>: </a:t>
            </a:r>
            <a:r>
              <a:rPr lang="en-US" dirty="0" err="1"/>
              <a:t>Målet</a:t>
            </a:r>
            <a:r>
              <a:rPr lang="en-US" dirty="0"/>
              <a:t> med å </a:t>
            </a:r>
            <a:r>
              <a:rPr lang="en-US" dirty="0" err="1"/>
              <a:t>jobbe</a:t>
            </a:r>
            <a:r>
              <a:rPr lang="en-US" dirty="0"/>
              <a:t> med </a:t>
            </a:r>
            <a:r>
              <a:rPr lang="en-US" dirty="0" err="1"/>
              <a:t>denne</a:t>
            </a:r>
            <a:r>
              <a:rPr lang="en-US" dirty="0"/>
              <a:t> </a:t>
            </a:r>
            <a:r>
              <a:rPr lang="en-US" dirty="0" err="1"/>
              <a:t>metoden</a:t>
            </a:r>
            <a:r>
              <a:rPr lang="en-US" dirty="0"/>
              <a:t> </a:t>
            </a:r>
            <a:r>
              <a:rPr lang="en-US" dirty="0" err="1"/>
              <a:t>er</a:t>
            </a:r>
            <a:r>
              <a:rPr lang="en-US" dirty="0"/>
              <a:t> å </a:t>
            </a:r>
            <a:r>
              <a:rPr lang="en-US" dirty="0" err="1"/>
              <a:t>identifisere</a:t>
            </a:r>
            <a:r>
              <a:rPr lang="en-US" dirty="0"/>
              <a:t> </a:t>
            </a:r>
            <a:r>
              <a:rPr lang="en-US" dirty="0" err="1"/>
              <a:t>hva</a:t>
            </a:r>
            <a:r>
              <a:rPr lang="en-US" dirty="0"/>
              <a:t> </a:t>
            </a:r>
            <a:r>
              <a:rPr lang="en-US" dirty="0" err="1"/>
              <a:t>som</a:t>
            </a:r>
            <a:r>
              <a:rPr lang="en-US" dirty="0"/>
              <a:t> </a:t>
            </a:r>
            <a:r>
              <a:rPr lang="en-US" dirty="0" err="1"/>
              <a:t>er</a:t>
            </a:r>
            <a:r>
              <a:rPr lang="en-US" dirty="0"/>
              <a:t> </a:t>
            </a:r>
            <a:r>
              <a:rPr lang="en-US" dirty="0" err="1"/>
              <a:t>viktig</a:t>
            </a:r>
            <a:r>
              <a:rPr lang="en-US" dirty="0"/>
              <a:t> for </a:t>
            </a:r>
            <a:r>
              <a:rPr lang="en-US" dirty="0" err="1"/>
              <a:t>dere</a:t>
            </a:r>
            <a:r>
              <a:rPr lang="en-US" dirty="0"/>
              <a:t> </a:t>
            </a:r>
            <a:r>
              <a:rPr lang="en-US" dirty="0" err="1"/>
              <a:t>og</a:t>
            </a:r>
            <a:r>
              <a:rPr lang="en-US" dirty="0"/>
              <a:t> </a:t>
            </a:r>
            <a:r>
              <a:rPr lang="en-US" dirty="0" err="1"/>
              <a:t>hvilke</a:t>
            </a:r>
            <a:r>
              <a:rPr lang="en-US" dirty="0"/>
              <a:t> </a:t>
            </a:r>
            <a:r>
              <a:rPr lang="en-US" dirty="0" err="1"/>
              <a:t>hindringer</a:t>
            </a:r>
            <a:r>
              <a:rPr lang="en-US" dirty="0"/>
              <a:t> </a:t>
            </a:r>
            <a:r>
              <a:rPr lang="en-US" dirty="0" err="1"/>
              <a:t>dere</a:t>
            </a:r>
            <a:r>
              <a:rPr lang="en-US" dirty="0"/>
              <a:t> har. </a:t>
            </a:r>
            <a:r>
              <a:rPr lang="en-US" dirty="0" err="1"/>
              <a:t>Dere</a:t>
            </a:r>
            <a:r>
              <a:rPr lang="en-US" dirty="0"/>
              <a:t> </a:t>
            </a:r>
            <a:r>
              <a:rPr lang="en-US" dirty="0" err="1"/>
              <a:t>skal</a:t>
            </a:r>
            <a:r>
              <a:rPr lang="en-US" dirty="0"/>
              <a:t> </a:t>
            </a:r>
            <a:r>
              <a:rPr lang="en-US" dirty="0" err="1"/>
              <a:t>få</a:t>
            </a:r>
            <a:r>
              <a:rPr lang="en-US" dirty="0"/>
              <a:t> </a:t>
            </a:r>
            <a:r>
              <a:rPr lang="en-US" dirty="0" err="1"/>
              <a:t>muligheten</a:t>
            </a:r>
            <a:r>
              <a:rPr lang="en-US" dirty="0"/>
              <a:t> </a:t>
            </a:r>
            <a:r>
              <a:rPr lang="en-US" dirty="0" err="1"/>
              <a:t>til</a:t>
            </a:r>
            <a:r>
              <a:rPr lang="en-US" dirty="0"/>
              <a:t> å </a:t>
            </a:r>
            <a:r>
              <a:rPr lang="en-US" dirty="0" err="1"/>
              <a:t>reflektere</a:t>
            </a:r>
            <a:r>
              <a:rPr lang="en-US" dirty="0"/>
              <a:t> over </a:t>
            </a:r>
            <a:r>
              <a:rPr lang="en-US" dirty="0" err="1"/>
              <a:t>hvilke</a:t>
            </a:r>
            <a:r>
              <a:rPr lang="en-US" dirty="0"/>
              <a:t> </a:t>
            </a:r>
            <a:r>
              <a:rPr lang="en-US" dirty="0" err="1"/>
              <a:t>løsninger</a:t>
            </a:r>
            <a:r>
              <a:rPr lang="en-US" dirty="0"/>
              <a:t> </a:t>
            </a:r>
            <a:r>
              <a:rPr lang="en-US" dirty="0" err="1"/>
              <a:t>som</a:t>
            </a:r>
            <a:r>
              <a:rPr lang="en-US" dirty="0"/>
              <a:t> </a:t>
            </a:r>
            <a:r>
              <a:rPr lang="en-US" dirty="0" err="1"/>
              <a:t>finnes</a:t>
            </a:r>
            <a:r>
              <a:rPr lang="en-US" dirty="0"/>
              <a:t> </a:t>
            </a:r>
            <a:r>
              <a:rPr lang="en-US" dirty="0" err="1"/>
              <a:t>på</a:t>
            </a:r>
            <a:r>
              <a:rPr lang="en-US" dirty="0"/>
              <a:t> </a:t>
            </a:r>
            <a:r>
              <a:rPr lang="en-US" dirty="0" err="1"/>
              <a:t>forskjellige</a:t>
            </a:r>
            <a:r>
              <a:rPr lang="en-US" dirty="0"/>
              <a:t> </a:t>
            </a:r>
            <a:r>
              <a:rPr lang="en-US" dirty="0" err="1"/>
              <a:t>utfordringer</a:t>
            </a:r>
            <a:r>
              <a:rPr lang="en-US" dirty="0"/>
              <a:t>, </a:t>
            </a:r>
            <a:r>
              <a:rPr lang="en-US" dirty="0" err="1"/>
              <a:t>samt</a:t>
            </a:r>
            <a:r>
              <a:rPr lang="en-US" dirty="0"/>
              <a:t> se </a:t>
            </a:r>
            <a:r>
              <a:rPr lang="en-US" dirty="0" err="1"/>
              <a:t>nærmere</a:t>
            </a:r>
            <a:r>
              <a:rPr lang="en-US" dirty="0"/>
              <a:t> </a:t>
            </a:r>
            <a:r>
              <a:rPr lang="en-US" dirty="0" err="1"/>
              <a:t>på</a:t>
            </a:r>
            <a:r>
              <a:rPr lang="en-US" dirty="0"/>
              <a:t> </a:t>
            </a:r>
            <a:r>
              <a:rPr lang="en-US" dirty="0" err="1"/>
              <a:t>hvordan</a:t>
            </a:r>
            <a:r>
              <a:rPr lang="en-US" dirty="0"/>
              <a:t> </a:t>
            </a:r>
            <a:r>
              <a:rPr lang="en-US" dirty="0" err="1"/>
              <a:t>dere</a:t>
            </a:r>
            <a:r>
              <a:rPr lang="en-US" dirty="0"/>
              <a:t> </a:t>
            </a:r>
            <a:r>
              <a:rPr lang="en-US" dirty="0" err="1"/>
              <a:t>selv</a:t>
            </a:r>
            <a:r>
              <a:rPr lang="en-US" dirty="0"/>
              <a:t> </a:t>
            </a:r>
            <a:r>
              <a:rPr lang="en-US" dirty="0" err="1"/>
              <a:t>kan</a:t>
            </a:r>
            <a:r>
              <a:rPr lang="en-US" dirty="0"/>
              <a:t> </a:t>
            </a:r>
            <a:r>
              <a:rPr lang="en-US" dirty="0" err="1"/>
              <a:t>medvirke</a:t>
            </a:r>
            <a:r>
              <a:rPr lang="en-US" dirty="0"/>
              <a:t> </a:t>
            </a:r>
            <a:r>
              <a:rPr lang="en-US" dirty="0" err="1"/>
              <a:t>i</a:t>
            </a:r>
            <a:r>
              <a:rPr lang="en-US" dirty="0"/>
              <a:t> å ta </a:t>
            </a:r>
            <a:r>
              <a:rPr lang="en-US" dirty="0" err="1"/>
              <a:t>ansvar</a:t>
            </a:r>
            <a:r>
              <a:rPr lang="en-US" dirty="0"/>
              <a:t> for å </a:t>
            </a:r>
            <a:r>
              <a:rPr lang="en-US" dirty="0" err="1"/>
              <a:t>lage</a:t>
            </a:r>
            <a:r>
              <a:rPr lang="en-US" dirty="0"/>
              <a:t> planer </a:t>
            </a:r>
            <a:r>
              <a:rPr lang="en-US" dirty="0" err="1"/>
              <a:t>som</a:t>
            </a:r>
            <a:r>
              <a:rPr lang="en-US" dirty="0"/>
              <a:t> </a:t>
            </a:r>
            <a:r>
              <a:rPr lang="en-US" dirty="0" err="1"/>
              <a:t>dere</a:t>
            </a:r>
            <a:r>
              <a:rPr lang="en-US" dirty="0"/>
              <a:t> </a:t>
            </a:r>
            <a:r>
              <a:rPr lang="en-US" dirty="0" err="1"/>
              <a:t>gjennomfører</a:t>
            </a:r>
            <a:r>
              <a:rPr lang="en-US" dirty="0"/>
              <a:t>. Noe </a:t>
            </a:r>
            <a:r>
              <a:rPr lang="en-US" dirty="0" err="1"/>
              <a:t>skal</a:t>
            </a:r>
            <a:r>
              <a:rPr lang="en-US" dirty="0"/>
              <a:t> vi </a:t>
            </a:r>
            <a:r>
              <a:rPr lang="en-US" dirty="0" err="1"/>
              <a:t>drøfte</a:t>
            </a:r>
            <a:r>
              <a:rPr lang="en-US" dirty="0"/>
              <a:t> </a:t>
            </a:r>
            <a:r>
              <a:rPr lang="en-US" dirty="0" err="1"/>
              <a:t>i</a:t>
            </a:r>
            <a:r>
              <a:rPr lang="en-US" dirty="0"/>
              <a:t> </a:t>
            </a:r>
            <a:r>
              <a:rPr lang="en-US" dirty="0" err="1"/>
              <a:t>fellesskap</a:t>
            </a:r>
            <a:r>
              <a:rPr lang="en-US" dirty="0"/>
              <a:t>, </a:t>
            </a:r>
            <a:r>
              <a:rPr lang="en-US" dirty="0" err="1"/>
              <a:t>og</a:t>
            </a:r>
            <a:r>
              <a:rPr lang="en-US" dirty="0"/>
              <a:t> </a:t>
            </a:r>
            <a:r>
              <a:rPr lang="en-US" dirty="0" err="1"/>
              <a:t>noe</a:t>
            </a:r>
            <a:r>
              <a:rPr lang="en-US" dirty="0"/>
              <a:t> </a:t>
            </a:r>
            <a:r>
              <a:rPr lang="en-US" dirty="0" err="1"/>
              <a:t>er</a:t>
            </a:r>
            <a:r>
              <a:rPr lang="en-US" dirty="0"/>
              <a:t> </a:t>
            </a:r>
            <a:r>
              <a:rPr lang="en-US" dirty="0" err="1"/>
              <a:t>individuelt</a:t>
            </a:r>
            <a:r>
              <a:rPr lang="en-US" dirty="0"/>
              <a:t> </a:t>
            </a:r>
            <a:r>
              <a:rPr lang="en-US" dirty="0" err="1"/>
              <a:t>arbeid</a:t>
            </a:r>
            <a:r>
              <a:rPr lang="en-US" dirty="0"/>
              <a:t>. </a:t>
            </a:r>
          </a:p>
          <a:p>
            <a:endParaRPr lang="en-US" dirty="0"/>
          </a:p>
          <a:p>
            <a:r>
              <a:rPr lang="nb-NO" b="1" dirty="0"/>
              <a:t>Tips: </a:t>
            </a:r>
            <a:r>
              <a:rPr lang="nb-NO" dirty="0"/>
              <a:t>Som en oppstart til metodearbeidet kan læreren invitere elevene med i en klassediskusjon om hva som er viktig og hva som gjør dem lykkelige. Læreren noterer stikkord på tavla underveis. Hvis det er en stille og sjenert elevgruppe, kan de diskutere i små grupper</a:t>
            </a:r>
            <a:r>
              <a:rPr lang="nb-NO" baseline="0" dirty="0"/>
              <a:t> eller par først, og deretter komme med hver sine innspill. </a:t>
            </a:r>
          </a:p>
          <a:p>
            <a:r>
              <a:rPr lang="nb-NO" b="1" baseline="0" dirty="0"/>
              <a:t>Når dette er gjort, kan læreren si: </a:t>
            </a:r>
            <a:r>
              <a:rPr lang="nb-NO" baseline="0" dirty="0"/>
              <a:t>Når vi vet hva som er viktig for oss, er det lettere å ha fokus på hva vi trenger å gjøre for å oppnå det vi ønsker. Metoden vi skal bruke videre, kan hjelpe oss med det. Nå skal vi snakke litt om de tre første spørsmålene i metoden (vis neste bilde).</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16579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a:t>
            </a:r>
            <a:r>
              <a:rPr lang="nb-NO" b="1" baseline="0" dirty="0"/>
              <a:t> </a:t>
            </a:r>
            <a:r>
              <a:rPr lang="nb-NO" dirty="0"/>
              <a:t>Dette er stikkord for</a:t>
            </a:r>
            <a:r>
              <a:rPr lang="nb-NO" baseline="0" dirty="0"/>
              <a:t> innholdet i de første trinnene i metoden. Vi har allerede snakket litt om hva metodespørsmålene handler om: Hva er viktig for at du skal ha det godt på skolen og i fritida? Hva er du god på, og hva er du allerede fornøyd med i livet ditt? Dette kan vi kalle suksessfaktorer. Er det noe som hindrer deg i å ha det godt og å gjøre det som er viktig for deg? Dere skal få en egen loggbok der dere kan reflektere over disse tingene.</a:t>
            </a:r>
            <a:r>
              <a:rPr lang="nb-NO" dirty="0"/>
              <a:t> Ingen</a:t>
            </a:r>
            <a:r>
              <a:rPr lang="nb-NO" baseline="0" dirty="0"/>
              <a:t> skal skrive navnet sitt </a:t>
            </a:r>
            <a:r>
              <a:rPr lang="nb-NO" dirty="0"/>
              <a:t>på boka.</a:t>
            </a:r>
            <a:r>
              <a:rPr lang="nb-NO" baseline="0" dirty="0"/>
              <a:t> I stedet skal dere skrive</a:t>
            </a:r>
            <a:r>
              <a:rPr lang="nb-NO" dirty="0"/>
              <a:t> en kode som dere velger selv, og som må være lett å huske, eller dere kan</a:t>
            </a:r>
            <a:r>
              <a:rPr lang="nb-NO" baseline="0" dirty="0"/>
              <a:t> lage</a:t>
            </a:r>
            <a:r>
              <a:rPr lang="nb-NO" dirty="0"/>
              <a:t> et symbol eller en tegning. Når dere har svart på tre spørsmål som vises på de neste bildene, blir bøkene samlet inn. Neste gang skal jeg (lærer) skal vise</a:t>
            </a:r>
            <a:r>
              <a:rPr lang="nb-NO" baseline="0" dirty="0"/>
              <a:t> hva akkurat DENNE klassen svarer på spørsmålene. Det er hemmelig hvem som sier hva. </a:t>
            </a:r>
          </a:p>
          <a:p>
            <a:r>
              <a:rPr lang="nb-NO" baseline="0" dirty="0"/>
              <a:t>Her er det første spørsmålet (neste bilde):</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7</a:t>
            </a:fld>
            <a:endParaRPr lang="nb-NO"/>
          </a:p>
        </p:txBody>
      </p:sp>
    </p:spTree>
    <p:extLst>
      <p:ext uri="{BB962C8B-B14F-4D97-AF65-F5344CB8AC3E}">
        <p14:creationId xmlns:p14="http://schemas.microsoft.com/office/powerpoint/2010/main" val="420504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baseline="0" dirty="0"/>
              <a:t>Læreren kan si: </a:t>
            </a:r>
            <a:r>
              <a:rPr lang="nb-NO" baseline="0" dirty="0"/>
              <a:t>Dette er det første refleksjonsspørsmålet. Dere kan skrive svar på spørsmålet i loggboka uten å diskutere med sidemannen. Vi bruker noen minutter sånn at alle får sagt det de ønsker.</a:t>
            </a:r>
          </a:p>
          <a:p>
            <a:endParaRPr lang="nb-NO" baseline="0" dirty="0"/>
          </a:p>
          <a:p>
            <a:r>
              <a:rPr lang="nb-NO" b="1" baseline="0" dirty="0"/>
              <a:t>Tips: </a:t>
            </a:r>
            <a:r>
              <a:rPr lang="nb-NO" baseline="0" dirty="0"/>
              <a:t>Det kan være fint å spille lav bakgrunnsmusikk mens elevene svarer på spørsmålene i metoden. Det skaper en behagelig stemning.</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8</a:t>
            </a:fld>
            <a:endParaRPr lang="nb-NO"/>
          </a:p>
        </p:txBody>
      </p:sp>
    </p:spTree>
    <p:extLst>
      <p:ext uri="{BB962C8B-B14F-4D97-AF65-F5344CB8AC3E}">
        <p14:creationId xmlns:p14="http://schemas.microsoft.com/office/powerpoint/2010/main" val="160019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aseline="0" dirty="0"/>
              <a:t>Nå skal dere få muligheten til å si positive ting om dere selv og livet deres. Skriv om ferdigheter på skole og i fritid, fine egenskaper og gode sider ved dere selv og livet. Prøv å se hva som er godt, både på skolen, i fritida og hjemme.</a:t>
            </a:r>
            <a:r>
              <a:rPr lang="nb-NO" b="0" baseline="0" dirty="0"/>
              <a:t> Selv «små» ting som vi er gode på, er viktige, selv om andre ikke ser dem, og selv om vi ikke får applaus for dem. Det er viktig at vi ikke sammenligner oss med andre når vi skal se hva vi er fornøyd med og gode på. N</a:t>
            </a:r>
            <a:r>
              <a:rPr lang="nb-NO" baseline="0" dirty="0"/>
              <a:t>år vi klarer å se det som er bra, blir vi ofte gladere og mer motiverte. Bruk  god tid på å svare på dette spørsmålet, og unngå å diskutere med sidemannen. </a:t>
            </a:r>
            <a:endParaRPr lang="nb-NO" dirty="0"/>
          </a:p>
          <a:p>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9</a:t>
            </a:fld>
            <a:endParaRPr lang="nb-NO"/>
          </a:p>
        </p:txBody>
      </p:sp>
    </p:spTree>
    <p:extLst>
      <p:ext uri="{BB962C8B-B14F-4D97-AF65-F5344CB8AC3E}">
        <p14:creationId xmlns:p14="http://schemas.microsoft.com/office/powerpoint/2010/main" val="10537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&amp; May Olaug Horverak</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CAAEE01D-532E-4054-BA90-6C6821BD6C83}" type="datetime1">
              <a:rPr lang="nb-NO" smtClean="0"/>
              <a:t>29.03.2021</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3D5E4F23-9084-453E-920B-1FD4D6C91735}" type="datetime1">
              <a:rPr lang="nb-NO" smtClean="0"/>
              <a:t>29.03.2021</a:t>
            </a:fld>
            <a:endParaRPr lang="nb-NO"/>
          </a:p>
        </p:txBody>
      </p:sp>
      <p:sp>
        <p:nvSpPr>
          <p:cNvPr id="4" name="Footer Placeholder 3"/>
          <p:cNvSpPr>
            <a:spLocks noGrp="1"/>
          </p:cNvSpPr>
          <p:nvPr>
            <p:ph type="ftr" sz="quarter" idx="11"/>
          </p:nvPr>
        </p:nvSpPr>
        <p:spPr/>
        <p:txBody>
          <a:bodyPr/>
          <a:lstStyle/>
          <a:p>
            <a:r>
              <a:rPr lang="en-US"/>
              <a:t>Copyright: Gerd Martina Langeland &amp; May Olaug Horverak</a:t>
            </a:r>
            <a:endParaRPr lang="nb-NO"/>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57E81A-CC09-48AB-A10D-922C6CB2F454}" type="datetime1">
              <a:rPr lang="nb-NO" smtClean="0"/>
              <a:t>29.03.2021</a:t>
            </a:fld>
            <a:endParaRPr lang="nb-NO"/>
          </a:p>
        </p:txBody>
      </p:sp>
      <p:sp>
        <p:nvSpPr>
          <p:cNvPr id="3" name="Footer Placeholder 2"/>
          <p:cNvSpPr>
            <a:spLocks noGrp="1"/>
          </p:cNvSpPr>
          <p:nvPr>
            <p:ph type="ftr" sz="quarter" idx="11"/>
          </p:nvPr>
        </p:nvSpPr>
        <p:spPr/>
        <p:txBody>
          <a:bodyPr/>
          <a:lstStyle/>
          <a:p>
            <a:r>
              <a:rPr lang="en-US"/>
              <a:t>Copyright: Gerd Martina Langeland &amp; May Olaug Horverak</a:t>
            </a:r>
            <a:endParaRPr lang="nb-NO"/>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A79B53C0-4ADC-4477-94A1-DD38511E6B18}"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&amp; May Olaug Horverak</a:t>
            </a:r>
            <a:endParaRPr lang="nb-NO"/>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47C0B007-A39E-4C39-A9BF-EEE1947296E7}"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&amp; May Olaug Horverak</a:t>
            </a:r>
            <a:endParaRPr lang="nb-NO"/>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E59EDC75-F6E1-4FF2-B647-8B738624052F}" type="datetime1">
              <a:rPr lang="nb-NO" smtClean="0"/>
              <a:t>29.03.2021</a:t>
            </a:fld>
            <a:endParaRPr lang="nb-NO"/>
          </a:p>
        </p:txBody>
      </p:sp>
      <p:sp>
        <p:nvSpPr>
          <p:cNvPr id="5" name="Footer Placeholder 4"/>
          <p:cNvSpPr>
            <a:spLocks noGrp="1"/>
          </p:cNvSpPr>
          <p:nvPr>
            <p:ph type="ftr" sz="quarter" idx="11"/>
          </p:nvPr>
        </p:nvSpPr>
        <p:spPr/>
        <p:txBody>
          <a:bodyPr/>
          <a:lstStyle/>
          <a:p>
            <a:r>
              <a:rPr lang="en-US"/>
              <a:t>Copyright: Gerd Martina Langeland &amp; May Olaug Horverak</a:t>
            </a:r>
            <a:endParaRPr lang="nb-NO"/>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3A8DF2F2-7A6B-4C52-A0CC-AC98FD54F298}"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&amp; May Olaug Horverak</a:t>
            </a:r>
            <a:endParaRPr lang="nb-NO"/>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0560B2C9-EA44-4D65-8940-D5BAE2C570F6}"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&amp; May Olaug Horverak</a:t>
            </a:r>
            <a:endParaRPr lang="nb-NO"/>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46225C2B-9CBD-4B81-8D1D-9D43C73754CC}"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&amp; May Olaug Horverak</a:t>
            </a:r>
            <a:endParaRPr lang="nb-NO"/>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E408F59-62C4-49F6-B860-C5A29998D98E}" type="datetime1">
              <a:rPr lang="nb-NO" smtClean="0"/>
              <a:t>29.03.2021</a:t>
            </a:fld>
            <a:endParaRPr lang="nb-NO"/>
          </a:p>
        </p:txBody>
      </p:sp>
      <p:sp>
        <p:nvSpPr>
          <p:cNvPr id="5" name="Footer Placeholder 4"/>
          <p:cNvSpPr>
            <a:spLocks noGrp="1"/>
          </p:cNvSpPr>
          <p:nvPr>
            <p:ph type="ftr" sz="quarter" idx="11"/>
          </p:nvPr>
        </p:nvSpPr>
        <p:spPr/>
        <p:txBody>
          <a:bodyPr/>
          <a:lstStyle/>
          <a:p>
            <a:r>
              <a:rPr lang="en-US"/>
              <a:t>Copyright: Gerd Martina Langeland &amp; May Olaug Horverak</a:t>
            </a:r>
            <a:endParaRPr lang="nb-NO"/>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A2FDD39-1315-4584-AF06-342CF848A2EE}" type="datetime1">
              <a:rPr lang="nb-NO" smtClean="0"/>
              <a:t>29.03.2021</a:t>
            </a:fld>
            <a:endParaRPr lang="nb-NO"/>
          </a:p>
        </p:txBody>
      </p:sp>
      <p:sp>
        <p:nvSpPr>
          <p:cNvPr id="5" name="Footer Placeholder 4"/>
          <p:cNvSpPr>
            <a:spLocks noGrp="1"/>
          </p:cNvSpPr>
          <p:nvPr>
            <p:ph type="ftr" sz="quarter" idx="11"/>
          </p:nvPr>
        </p:nvSpPr>
        <p:spPr/>
        <p:txBody>
          <a:bodyPr/>
          <a:lstStyle/>
          <a:p>
            <a:r>
              <a:rPr lang="en-US"/>
              <a:t>Copyright: Gerd Martina Langeland &amp; May Olaug Horverak</a:t>
            </a:r>
            <a:endParaRPr lang="nb-NO"/>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632FF54A-56FC-4C5A-AC3A-678FEBBC1997}" type="datetime1">
              <a:rPr lang="nb-NO" smtClean="0"/>
              <a:t>29.03.2021</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F92C1873-DD79-440D-9A69-A33491B1B9C6}" type="datetime1">
              <a:rPr lang="nb-NO" smtClean="0"/>
              <a:t>29.03.2021</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F1907CDA-913E-4382-9802-F645ECD35D9E}" type="datetime1">
              <a:rPr lang="nb-NO" smtClean="0"/>
              <a:t>29.03.2021</a:t>
            </a:fld>
            <a:endParaRPr lang="nb-NO"/>
          </a:p>
        </p:txBody>
      </p:sp>
      <p:sp>
        <p:nvSpPr>
          <p:cNvPr id="5" name="Footer Placeholder 4"/>
          <p:cNvSpPr>
            <a:spLocks noGrp="1"/>
          </p:cNvSpPr>
          <p:nvPr>
            <p:ph type="ftr" sz="quarter" idx="11"/>
          </p:nvPr>
        </p:nvSpPr>
        <p:spPr/>
        <p:txBody>
          <a:bodyPr/>
          <a:lstStyle/>
          <a:p>
            <a:r>
              <a:rPr lang="en-US"/>
              <a:t>Copyright: Gerd Martina Langeland &amp; May Olaug Horverak</a:t>
            </a:r>
            <a:endParaRPr lang="nb-NO"/>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5" name="Footer Placeholder 4"/>
          <p:cNvSpPr>
            <a:spLocks noGrp="1"/>
          </p:cNvSpPr>
          <p:nvPr>
            <p:ph type="ftr" sz="quarter" idx="11"/>
          </p:nvPr>
        </p:nvSpPr>
        <p:spPr/>
        <p:txBody>
          <a:bodyPr/>
          <a:lstStyle/>
          <a:p>
            <a:r>
              <a:rPr lang="en-US"/>
              <a:t>Copyright: Gerd Martina Langeland &amp; May Olaug Horverak</a:t>
            </a:r>
            <a:endParaRPr lang="nb-NO"/>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F8B4911E-CC1A-4E7B-9CAC-672902C9D0D1}" type="datetime1">
              <a:rPr lang="nb-NO" smtClean="0"/>
              <a:t>29.03.2021</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0E7C3C71-1AFE-40B0-8E2E-FB5A4D90B60C}"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&amp; May Olaug Horverak</a:t>
            </a:r>
            <a:endParaRPr lang="nb-NO"/>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890A90EE-8679-4D9E-8731-DFFA06329417}" type="datetime1">
              <a:rPr lang="nb-NO" smtClean="0"/>
              <a:t>29.03.2021</a:t>
            </a:fld>
            <a:endParaRPr lang="nb-NO"/>
          </a:p>
        </p:txBody>
      </p:sp>
      <p:sp>
        <p:nvSpPr>
          <p:cNvPr id="8" name="Footer Placeholder 7"/>
          <p:cNvSpPr>
            <a:spLocks noGrp="1"/>
          </p:cNvSpPr>
          <p:nvPr>
            <p:ph type="ftr" sz="quarter" idx="11"/>
          </p:nvPr>
        </p:nvSpPr>
        <p:spPr/>
        <p:txBody>
          <a:bodyPr/>
          <a:lstStyle/>
          <a:p>
            <a:r>
              <a:rPr lang="en-US"/>
              <a:t>Copyright: Gerd Martina Langeland &amp; May Olaug Horverak</a:t>
            </a:r>
            <a:endParaRPr lang="nb-NO"/>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9711AB07-0190-4B7A-B422-FC9F59EE4685}" type="datetime1">
              <a:rPr lang="nb-NO" smtClean="0"/>
              <a:t>29.03.2021</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&amp; May Olaug Horverak</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p:txBody>
          <a:bodyPr>
            <a:normAutofit fontScale="90000"/>
          </a:bodyPr>
          <a:lstStyle/>
          <a:p>
            <a:r>
              <a:rPr lang="nb-NO" sz="4800" dirty="0"/>
              <a:t>Systematisk arbeid med </a:t>
            </a:r>
            <a:br>
              <a:rPr lang="nb-NO" sz="4800" dirty="0"/>
            </a:br>
            <a:r>
              <a:rPr lang="nb-NO" sz="4800" dirty="0"/>
              <a:t>mestring, medvirkning og motivasjon </a:t>
            </a:r>
            <a:br>
              <a:rPr lang="nb-NO" sz="4800" dirty="0"/>
            </a:br>
            <a:r>
              <a:rPr lang="nb-NO" sz="4800" dirty="0"/>
              <a:t>i voksenopplæring</a:t>
            </a:r>
          </a:p>
        </p:txBody>
      </p:sp>
    </p:spTree>
    <p:extLst>
      <p:ext uri="{BB962C8B-B14F-4D97-AF65-F5344CB8AC3E}">
        <p14:creationId xmlns:p14="http://schemas.microsoft.com/office/powerpoint/2010/main" val="2447871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3:</a:t>
            </a:r>
          </a:p>
        </p:txBody>
      </p:sp>
      <p:sp>
        <p:nvSpPr>
          <p:cNvPr id="3" name="Plassholder for innhold 2"/>
          <p:cNvSpPr>
            <a:spLocks noGrp="1"/>
          </p:cNvSpPr>
          <p:nvPr>
            <p:ph idx="1"/>
          </p:nvPr>
        </p:nvSpPr>
        <p:spPr>
          <a:xfrm>
            <a:off x="1728782" y="1690688"/>
            <a:ext cx="9973222" cy="3777622"/>
          </a:xfrm>
        </p:spPr>
        <p:txBody>
          <a:bodyPr>
            <a:normAutofit/>
          </a:bodyPr>
          <a:lstStyle/>
          <a:p>
            <a:pPr marL="0" indent="0">
              <a:buNone/>
            </a:pPr>
            <a:r>
              <a:rPr lang="nb-NO" sz="5400" b="1" dirty="0"/>
              <a:t>Er det noe som </a:t>
            </a:r>
          </a:p>
          <a:p>
            <a:pPr marL="0" indent="0">
              <a:buNone/>
            </a:pPr>
            <a:r>
              <a:rPr lang="nb-NO" sz="5400" b="1" dirty="0">
                <a:solidFill>
                  <a:srgbClr val="FF0000"/>
                </a:solidFill>
              </a:rPr>
              <a:t>hindrer deg i å ha det godt </a:t>
            </a:r>
          </a:p>
          <a:p>
            <a:pPr marL="0" indent="0">
              <a:buNone/>
            </a:pPr>
            <a:r>
              <a:rPr lang="nb-NO" sz="5400" b="1" dirty="0"/>
              <a:t>og å gjøre det som er viktig</a:t>
            </a:r>
          </a:p>
          <a:p>
            <a:pPr marL="0" indent="0">
              <a:buNone/>
            </a:pPr>
            <a:r>
              <a:rPr lang="nb-NO" sz="5400" b="1" dirty="0"/>
              <a:t>for deg?</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10</a:t>
            </a:fld>
            <a:endParaRPr lang="nb-NO" dirty="0"/>
          </a:p>
        </p:txBody>
      </p:sp>
    </p:spTree>
    <p:extLst>
      <p:ext uri="{BB962C8B-B14F-4D97-AF65-F5344CB8AC3E}">
        <p14:creationId xmlns:p14="http://schemas.microsoft.com/office/powerpoint/2010/main" val="400320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NESTE GANG:</a:t>
            </a:r>
          </a:p>
        </p:txBody>
      </p:sp>
      <p:sp>
        <p:nvSpPr>
          <p:cNvPr id="3" name="Plassholder for innhold 2"/>
          <p:cNvSpPr>
            <a:spLocks noGrp="1"/>
          </p:cNvSpPr>
          <p:nvPr>
            <p:ph idx="1"/>
          </p:nvPr>
        </p:nvSpPr>
        <p:spPr/>
        <p:txBody>
          <a:bodyPr>
            <a:normAutofit lnSpcReduction="10000"/>
          </a:bodyPr>
          <a:lstStyle/>
          <a:p>
            <a:r>
              <a:rPr lang="nb-NO" sz="3600" b="1" dirty="0"/>
              <a:t>HVA ER </a:t>
            </a:r>
            <a:r>
              <a:rPr lang="nb-NO" sz="3600" b="1" dirty="0">
                <a:solidFill>
                  <a:srgbClr val="FF0000"/>
                </a:solidFill>
              </a:rPr>
              <a:t>VIKTIG</a:t>
            </a:r>
            <a:r>
              <a:rPr lang="nb-NO" sz="3600" b="1" dirty="0"/>
              <a:t> FOR OSS?</a:t>
            </a:r>
          </a:p>
          <a:p>
            <a:pPr marL="0" indent="0">
              <a:buNone/>
            </a:pPr>
            <a:endParaRPr lang="nb-NO" sz="3600" b="1" dirty="0"/>
          </a:p>
          <a:p>
            <a:r>
              <a:rPr lang="nb-NO" sz="3600" b="1" dirty="0"/>
              <a:t>HVA ER VI </a:t>
            </a:r>
            <a:r>
              <a:rPr lang="nb-NO" sz="3600" b="1" dirty="0">
                <a:solidFill>
                  <a:srgbClr val="0070C0"/>
                </a:solidFill>
              </a:rPr>
              <a:t>GODE PÅ</a:t>
            </a:r>
            <a:r>
              <a:rPr lang="nb-NO" sz="3600" b="1" dirty="0"/>
              <a:t>?</a:t>
            </a:r>
          </a:p>
          <a:p>
            <a:pPr marL="0" indent="0">
              <a:buNone/>
            </a:pPr>
            <a:endParaRPr lang="nb-NO" sz="3600" b="1" dirty="0"/>
          </a:p>
          <a:p>
            <a:r>
              <a:rPr lang="nb-NO" sz="3600" b="1" dirty="0"/>
              <a:t>HVA KAN VI GJØRE HVIS </a:t>
            </a:r>
          </a:p>
          <a:p>
            <a:pPr marL="0" indent="0">
              <a:buNone/>
            </a:pPr>
            <a:r>
              <a:rPr lang="nb-NO" sz="3600" b="1" dirty="0"/>
              <a:t>   NOE ER </a:t>
            </a:r>
            <a:r>
              <a:rPr lang="nb-NO" sz="3600" b="1" dirty="0">
                <a:solidFill>
                  <a:srgbClr val="00B050"/>
                </a:solidFill>
              </a:rPr>
              <a:t>VANSKELIG</a:t>
            </a:r>
            <a:r>
              <a:rPr lang="nb-NO" sz="3600" b="1" dirty="0"/>
              <a:t>?</a:t>
            </a:r>
          </a:p>
          <a:p>
            <a:endParaRPr lang="nb-NO" sz="3600" b="1" dirty="0"/>
          </a:p>
          <a:p>
            <a:pPr marL="0" indent="0">
              <a:buNone/>
            </a:pPr>
            <a:endParaRPr lang="nb-NO" sz="3600" b="1" dirty="0"/>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11</a:t>
            </a:fld>
            <a:endParaRPr lang="nb-NO"/>
          </a:p>
        </p:txBody>
      </p:sp>
    </p:spTree>
    <p:extLst>
      <p:ext uri="{BB962C8B-B14F-4D97-AF65-F5344CB8AC3E}">
        <p14:creationId xmlns:p14="http://schemas.microsoft.com/office/powerpoint/2010/main" val="91952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2</a:t>
            </a:r>
          </a:p>
        </p:txBody>
      </p:sp>
      <p:sp>
        <p:nvSpPr>
          <p:cNvPr id="3" name="Undertittel 2"/>
          <p:cNvSpPr>
            <a:spLocks noGrp="1"/>
          </p:cNvSpPr>
          <p:nvPr>
            <p:ph type="subTitle" idx="1"/>
          </p:nvPr>
        </p:nvSpPr>
        <p:spPr>
          <a:xfrm>
            <a:off x="1728783" y="4777379"/>
            <a:ext cx="3802773" cy="1126283"/>
          </a:xfrm>
        </p:spPr>
        <p:txBody>
          <a:bodyPr>
            <a:normAutofit/>
          </a:bodyPr>
          <a:lstStyle/>
          <a:p>
            <a:endParaRPr lang="nb-NO" sz="2000" dirty="0"/>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Gerd Martina Langeland &amp; May Olaug Horverak</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12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spTree>
    <p:extLst>
      <p:ext uri="{BB962C8B-B14F-4D97-AF65-F5344CB8AC3E}">
        <p14:creationId xmlns:p14="http://schemas.microsoft.com/office/powerpoint/2010/main" val="1462732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4B08D2-C2AA-42B6-9626-11661F1FA9B8}"/>
              </a:ext>
            </a:extLst>
          </p:cNvPr>
          <p:cNvSpPr>
            <a:spLocks noGrp="1"/>
          </p:cNvSpPr>
          <p:nvPr>
            <p:ph type="title"/>
          </p:nvPr>
        </p:nvSpPr>
        <p:spPr>
          <a:xfrm>
            <a:off x="1743063" y="594527"/>
            <a:ext cx="9973141" cy="766540"/>
          </a:xfrm>
        </p:spPr>
        <p:txBody>
          <a:bodyPr/>
          <a:lstStyle/>
          <a:p>
            <a:r>
              <a:rPr lang="nb-NO" dirty="0"/>
              <a:t>Dette er </a:t>
            </a:r>
            <a:r>
              <a:rPr lang="nb-NO" dirty="0">
                <a:solidFill>
                  <a:srgbClr val="FF0000"/>
                </a:solidFill>
              </a:rPr>
              <a:t>viktig</a:t>
            </a:r>
            <a:r>
              <a:rPr lang="nb-NO" dirty="0"/>
              <a:t> for oss:</a:t>
            </a:r>
          </a:p>
        </p:txBody>
      </p:sp>
      <p:sp>
        <p:nvSpPr>
          <p:cNvPr id="4" name="Plassholder for bunntekst 3">
            <a:extLst>
              <a:ext uri="{FF2B5EF4-FFF2-40B4-BE49-F238E27FC236}">
                <a16:creationId xmlns:a16="http://schemas.microsoft.com/office/drawing/2014/main" id="{5EE2B456-FD77-4116-BED4-7B4AD1E07B53}"/>
              </a:ext>
            </a:extLst>
          </p:cNvPr>
          <p:cNvSpPr>
            <a:spLocks noGrp="1"/>
          </p:cNvSpPr>
          <p:nvPr>
            <p:ph type="ftr" sz="quarter" idx="11"/>
          </p:nvPr>
        </p:nvSpPr>
        <p:spPr/>
        <p:txBody>
          <a:bodyPr/>
          <a:lstStyle/>
          <a:p>
            <a:r>
              <a:rPr lang="nb-NO"/>
              <a:t>Copyright: Gerd Martina Langeland &amp; May Olaug Horverak</a:t>
            </a:r>
          </a:p>
        </p:txBody>
      </p:sp>
      <p:sp>
        <p:nvSpPr>
          <p:cNvPr id="5" name="Plassholder for lysbildenummer 4">
            <a:extLst>
              <a:ext uri="{FF2B5EF4-FFF2-40B4-BE49-F238E27FC236}">
                <a16:creationId xmlns:a16="http://schemas.microsoft.com/office/drawing/2014/main" id="{11FF43D0-4F7E-3B43-836E-9F1443EAC5B8}"/>
              </a:ext>
            </a:extLst>
          </p:cNvPr>
          <p:cNvSpPr>
            <a:spLocks noGrp="1"/>
          </p:cNvSpPr>
          <p:nvPr>
            <p:ph type="sldNum" sz="quarter" idx="4"/>
          </p:nvPr>
        </p:nvSpPr>
        <p:spPr/>
        <p:txBody>
          <a:bodyPr/>
          <a:lstStyle/>
          <a:p>
            <a:fld id="{67AD1A7C-3E55-45E2-AE43-F8C6920D9156}" type="slidenum">
              <a:rPr lang="nb-NO" smtClean="0"/>
              <a:pPr/>
              <a:t>13</a:t>
            </a:fld>
            <a:endParaRPr lang="nb-NO"/>
          </a:p>
        </p:txBody>
      </p:sp>
      <p:sp>
        <p:nvSpPr>
          <p:cNvPr id="9" name="Plassholder for innhold 2">
            <a:extLst>
              <a:ext uri="{FF2B5EF4-FFF2-40B4-BE49-F238E27FC236}">
                <a16:creationId xmlns:a16="http://schemas.microsoft.com/office/drawing/2014/main" id="{563AD299-94CD-4604-961A-FF6631455B54}"/>
              </a:ext>
            </a:extLst>
          </p:cNvPr>
          <p:cNvSpPr txBox="1">
            <a:spLocks/>
          </p:cNvSpPr>
          <p:nvPr/>
        </p:nvSpPr>
        <p:spPr>
          <a:xfrm>
            <a:off x="1728782" y="2133600"/>
            <a:ext cx="9973222"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endParaRPr lang="en-US" b="1" dirty="0"/>
          </a:p>
          <a:p>
            <a:pPr marL="0" indent="0">
              <a:buFont typeface=".Lucida Grande UI Regular"/>
              <a:buNone/>
            </a:pPr>
            <a:r>
              <a:rPr lang="nb-NO" dirty="0"/>
              <a:t> </a:t>
            </a:r>
          </a:p>
          <a:p>
            <a:endParaRPr lang="nb-NO" dirty="0"/>
          </a:p>
          <a:p>
            <a:endParaRPr lang="nb-NO" dirty="0"/>
          </a:p>
          <a:p>
            <a:endParaRPr lang="nb-NO" dirty="0"/>
          </a:p>
          <a:p>
            <a:endParaRPr lang="nb-NO" dirty="0"/>
          </a:p>
        </p:txBody>
      </p:sp>
      <p:sp>
        <p:nvSpPr>
          <p:cNvPr id="10" name="Plassholder for innhold 3">
            <a:extLst>
              <a:ext uri="{FF2B5EF4-FFF2-40B4-BE49-F238E27FC236}">
                <a16:creationId xmlns:a16="http://schemas.microsoft.com/office/drawing/2014/main" id="{799D90AD-D70B-4EF0-A524-4ECDB5FE1632}"/>
              </a:ext>
            </a:extLst>
          </p:cNvPr>
          <p:cNvSpPr txBox="1">
            <a:spLocks/>
          </p:cNvSpPr>
          <p:nvPr/>
        </p:nvSpPr>
        <p:spPr>
          <a:xfrm>
            <a:off x="1728783" y="2236083"/>
            <a:ext cx="4850693" cy="3354060"/>
          </a:xfrm>
          <a:prstGeom prst="rect">
            <a:avLst/>
          </a:prstGeom>
        </p:spPr>
        <p:txBody>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nb-NO" b="1" dirty="0"/>
          </a:p>
        </p:txBody>
      </p:sp>
      <p:sp>
        <p:nvSpPr>
          <p:cNvPr id="11" name="Plassholder for innhold 10">
            <a:extLst>
              <a:ext uri="{FF2B5EF4-FFF2-40B4-BE49-F238E27FC236}">
                <a16:creationId xmlns:a16="http://schemas.microsoft.com/office/drawing/2014/main" id="{A056B5D3-E006-43E6-92C7-2468EDA6E4E4}"/>
              </a:ext>
            </a:extLst>
          </p:cNvPr>
          <p:cNvSpPr>
            <a:spLocks noGrp="1"/>
          </p:cNvSpPr>
          <p:nvPr>
            <p:ph idx="1"/>
          </p:nvPr>
        </p:nvSpPr>
        <p:spPr/>
        <p:txBody>
          <a:bodyPr/>
          <a:lstStyle/>
          <a:p>
            <a:endParaRPr lang="nb-NO" dirty="0"/>
          </a:p>
        </p:txBody>
      </p:sp>
      <p:pic>
        <p:nvPicPr>
          <p:cNvPr id="14" name="Bilde 13" descr="Et bilde som inneholder sitter, bord, stående, bygning&#10;&#10;Automatisk generert beskrivelse">
            <a:extLst>
              <a:ext uri="{FF2B5EF4-FFF2-40B4-BE49-F238E27FC236}">
                <a16:creationId xmlns:a16="http://schemas.microsoft.com/office/drawing/2014/main" id="{7F499C09-6AD5-449A-BB34-B27A9B39A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451" y="2618418"/>
            <a:ext cx="4155943" cy="3681472"/>
          </a:xfrm>
          <a:prstGeom prst="rect">
            <a:avLst/>
          </a:prstGeom>
        </p:spPr>
      </p:pic>
    </p:spTree>
    <p:extLst>
      <p:ext uri="{BB962C8B-B14F-4D97-AF65-F5344CB8AC3E}">
        <p14:creationId xmlns:p14="http://schemas.microsoft.com/office/powerpoint/2010/main" val="2238900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585913" y="614362"/>
            <a:ext cx="10344150" cy="728663"/>
          </a:xfrm>
        </p:spPr>
        <p:txBody>
          <a:bodyPr>
            <a:normAutofit/>
          </a:bodyPr>
          <a:lstStyle/>
          <a:p>
            <a:r>
              <a:rPr lang="nb-NO" dirty="0"/>
              <a:t>Vi er </a:t>
            </a:r>
            <a:r>
              <a:rPr lang="nb-NO" dirty="0">
                <a:solidFill>
                  <a:srgbClr val="FF0000"/>
                </a:solidFill>
              </a:rPr>
              <a:t>gode på </a:t>
            </a:r>
            <a:r>
              <a:rPr lang="nb-NO" dirty="0"/>
              <a:t>og </a:t>
            </a:r>
            <a:r>
              <a:rPr lang="nb-NO" dirty="0">
                <a:solidFill>
                  <a:srgbClr val="0070C0"/>
                </a:solidFill>
              </a:rPr>
              <a:t>fornøyde med:</a:t>
            </a:r>
            <a:endParaRPr lang="nb-NO" dirty="0"/>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14</a:t>
            </a:fld>
            <a:endParaRPr lang="nb-NO" dirty="0"/>
          </a:p>
        </p:txBody>
      </p:sp>
      <p:sp>
        <p:nvSpPr>
          <p:cNvPr id="10" name="Plassholder for innhold 9">
            <a:extLst>
              <a:ext uri="{FF2B5EF4-FFF2-40B4-BE49-F238E27FC236}">
                <a16:creationId xmlns:a16="http://schemas.microsoft.com/office/drawing/2014/main" id="{A6200E49-97F1-4DDD-87FC-3229D99CE5A5}"/>
              </a:ext>
            </a:extLst>
          </p:cNvPr>
          <p:cNvSpPr>
            <a:spLocks noGrp="1"/>
          </p:cNvSpPr>
          <p:nvPr>
            <p:ph idx="1"/>
          </p:nvPr>
        </p:nvSpPr>
        <p:spPr/>
        <p:txBody>
          <a:bodyPr/>
          <a:lstStyle/>
          <a:p>
            <a:endParaRPr lang="nb-NO" dirty="0"/>
          </a:p>
        </p:txBody>
      </p:sp>
      <p:pic>
        <p:nvPicPr>
          <p:cNvPr id="7" name="Bilde 6">
            <a:extLst>
              <a:ext uri="{FF2B5EF4-FFF2-40B4-BE49-F238E27FC236}">
                <a16:creationId xmlns:a16="http://schemas.microsoft.com/office/drawing/2014/main" id="{04DA985C-D5E7-4AAE-B90A-95BED933B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635" y="2958555"/>
            <a:ext cx="4555369" cy="3147001"/>
          </a:xfrm>
          <a:prstGeom prst="rect">
            <a:avLst/>
          </a:prstGeom>
        </p:spPr>
      </p:pic>
    </p:spTree>
    <p:extLst>
      <p:ext uri="{BB962C8B-B14F-4D97-AF65-F5344CB8AC3E}">
        <p14:creationId xmlns:p14="http://schemas.microsoft.com/office/powerpoint/2010/main" val="119087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795115"/>
          </a:xfrm>
        </p:spPr>
        <p:txBody>
          <a:bodyPr>
            <a:normAutofit/>
          </a:bodyPr>
          <a:lstStyle/>
          <a:p>
            <a:r>
              <a:rPr lang="nb-NO" dirty="0">
                <a:solidFill>
                  <a:srgbClr val="FF0000"/>
                </a:solidFill>
              </a:rPr>
              <a:t>Dette hindrer oss i å ha det godt</a:t>
            </a:r>
            <a:r>
              <a:rPr lang="nb-NO" dirty="0"/>
              <a:t>:</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15</a:t>
            </a:fld>
            <a:endParaRPr lang="nb-NO" dirty="0"/>
          </a:p>
        </p:txBody>
      </p:sp>
      <p:sp>
        <p:nvSpPr>
          <p:cNvPr id="6" name="Plassholder for innhold 3">
            <a:extLst>
              <a:ext uri="{FF2B5EF4-FFF2-40B4-BE49-F238E27FC236}">
                <a16:creationId xmlns:a16="http://schemas.microsoft.com/office/drawing/2014/main" id="{C7A8D1AF-D4D1-480C-ABB8-F4A611B10D65}"/>
              </a:ext>
            </a:extLst>
          </p:cNvPr>
          <p:cNvSpPr txBox="1">
            <a:spLocks/>
          </p:cNvSpPr>
          <p:nvPr/>
        </p:nvSpPr>
        <p:spPr>
          <a:xfrm>
            <a:off x="1728783" y="2236083"/>
            <a:ext cx="8610971" cy="3354060"/>
          </a:xfrm>
          <a:prstGeom prst="rect">
            <a:avLst/>
          </a:prstGeom>
        </p:spPr>
        <p:txBody>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nb-NO" dirty="0"/>
          </a:p>
        </p:txBody>
      </p:sp>
      <p:sp>
        <p:nvSpPr>
          <p:cNvPr id="8" name="Plassholder for innhold 7">
            <a:extLst>
              <a:ext uri="{FF2B5EF4-FFF2-40B4-BE49-F238E27FC236}">
                <a16:creationId xmlns:a16="http://schemas.microsoft.com/office/drawing/2014/main" id="{A5EF41C3-39FD-4B01-9853-2B731EFE1195}"/>
              </a:ext>
            </a:extLst>
          </p:cNvPr>
          <p:cNvSpPr>
            <a:spLocks noGrp="1"/>
          </p:cNvSpPr>
          <p:nvPr>
            <p:ph idx="1"/>
          </p:nvPr>
        </p:nvSpPr>
        <p:spPr/>
        <p:txBody>
          <a:bodyPr/>
          <a:lstStyle/>
          <a:p>
            <a:endParaRPr lang="nb-NO" dirty="0"/>
          </a:p>
        </p:txBody>
      </p:sp>
      <p:pic>
        <p:nvPicPr>
          <p:cNvPr id="9" name="Bilde 8">
            <a:extLst>
              <a:ext uri="{FF2B5EF4-FFF2-40B4-BE49-F238E27FC236}">
                <a16:creationId xmlns:a16="http://schemas.microsoft.com/office/drawing/2014/main" id="{379D79EA-95E6-4088-B828-B5AB7716F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1266" y="1962430"/>
            <a:ext cx="3475241" cy="3986892"/>
          </a:xfrm>
          <a:prstGeom prst="rect">
            <a:avLst/>
          </a:prstGeom>
        </p:spPr>
      </p:pic>
    </p:spTree>
    <p:extLst>
      <p:ext uri="{BB962C8B-B14F-4D97-AF65-F5344CB8AC3E}">
        <p14:creationId xmlns:p14="http://schemas.microsoft.com/office/powerpoint/2010/main" val="2974804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92759"/>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sz="3200" dirty="0"/>
              <a:t>Trinn 4: </a:t>
            </a:r>
            <a:r>
              <a:rPr lang="nb-NO" sz="32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3" y="2236083"/>
            <a:ext cx="4850693" cy="3354060"/>
          </a:xfrm>
        </p:spPr>
        <p:txBody>
          <a:bodyPr>
            <a:normAutofit/>
          </a:bodyPr>
          <a:lstStyle/>
          <a:p>
            <a:r>
              <a:rPr lang="nb-NO" sz="2800" b="1" dirty="0"/>
              <a:t>Hva vil du ha </a:t>
            </a:r>
            <a:r>
              <a:rPr lang="nb-NO" sz="2800" b="1" dirty="0">
                <a:solidFill>
                  <a:srgbClr val="0070C0"/>
                </a:solidFill>
              </a:rPr>
              <a:t>fokus på å gjøre noe med </a:t>
            </a:r>
            <a:r>
              <a:rPr lang="nb-NO" sz="2800" b="1" dirty="0"/>
              <a:t>de neste ukene?</a:t>
            </a:r>
          </a:p>
          <a:p>
            <a:endParaRPr lang="nb-NO" sz="2800" dirty="0"/>
          </a:p>
          <a:p>
            <a:endParaRPr lang="nb-NO" sz="2400"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sz="3200" dirty="0"/>
              <a:t>Trinn 5: </a:t>
            </a:r>
            <a:r>
              <a:rPr lang="nb-NO" sz="32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782085" y="2204784"/>
            <a:ext cx="4850693" cy="3354060"/>
          </a:xfrm>
        </p:spPr>
        <p:txBody>
          <a:bodyPr>
            <a:normAutofit/>
          </a:bodyPr>
          <a:lstStyle/>
          <a:p>
            <a:r>
              <a:rPr lang="nb-NO" sz="2800" b="1" dirty="0"/>
              <a:t>Hvordan skal du konkret </a:t>
            </a:r>
            <a:r>
              <a:rPr lang="nb-NO" sz="2800" b="1" dirty="0">
                <a:solidFill>
                  <a:srgbClr val="0070C0"/>
                </a:solidFill>
              </a:rPr>
              <a:t>gjennomføre</a:t>
            </a:r>
            <a:r>
              <a:rPr lang="nb-NO" sz="2800" b="1" dirty="0"/>
              <a:t> det?</a:t>
            </a:r>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16</a:t>
            </a:fld>
            <a:endParaRPr lang="nb-NO" dirty="0"/>
          </a:p>
        </p:txBody>
      </p:sp>
      <p:pic>
        <p:nvPicPr>
          <p:cNvPr id="10" name="Bilde 9" descr="Et bilde som inneholder bok, tekst&#10;&#10;Automatisk generert beskrivelse">
            <a:extLst>
              <a:ext uri="{FF2B5EF4-FFF2-40B4-BE49-F238E27FC236}">
                <a16:creationId xmlns:a16="http://schemas.microsoft.com/office/drawing/2014/main" id="{43A6C0AB-8C12-4D6F-9E74-8A68A30E6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360" y="3243349"/>
            <a:ext cx="2732988" cy="3388905"/>
          </a:xfrm>
          <a:prstGeom prst="rect">
            <a:avLst/>
          </a:prstGeom>
        </p:spPr>
      </p:pic>
    </p:spTree>
    <p:extLst>
      <p:ext uri="{BB962C8B-B14F-4D97-AF65-F5344CB8AC3E}">
        <p14:creationId xmlns:p14="http://schemas.microsoft.com/office/powerpoint/2010/main" val="1538714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1" y="624110"/>
            <a:ext cx="9972781" cy="988224"/>
          </a:xfrm>
        </p:spPr>
        <p:txBody>
          <a:bodyPr/>
          <a:lstStyle/>
          <a:p>
            <a:r>
              <a:rPr lang="nb-NO" dirty="0">
                <a:solidFill>
                  <a:srgbClr val="0070C0"/>
                </a:solidFill>
              </a:rPr>
              <a:t>Dette kan vi gjøre noe med:</a:t>
            </a:r>
            <a:endParaRPr lang="nb-NO" dirty="0">
              <a:solidFill>
                <a:srgbClr val="00B0F0"/>
              </a:solidFill>
            </a:endParaRPr>
          </a:p>
        </p:txBody>
      </p:sp>
      <p:sp>
        <p:nvSpPr>
          <p:cNvPr id="3" name="Plassholder for tekst 2"/>
          <p:cNvSpPr>
            <a:spLocks noGrp="1"/>
          </p:cNvSpPr>
          <p:nvPr>
            <p:ph type="body" idx="1"/>
          </p:nvPr>
        </p:nvSpPr>
        <p:spPr/>
        <p:txBody>
          <a:bodyPr/>
          <a:lstStyle/>
          <a:p>
            <a:r>
              <a:rPr lang="nb-NO" b="1" dirty="0"/>
              <a:t>Fokus:</a:t>
            </a:r>
          </a:p>
        </p:txBody>
      </p:sp>
      <p:sp>
        <p:nvSpPr>
          <p:cNvPr id="4" name="Plassholder for innhold 3"/>
          <p:cNvSpPr>
            <a:spLocks noGrp="1"/>
          </p:cNvSpPr>
          <p:nvPr>
            <p:ph sz="half" idx="2"/>
          </p:nvPr>
        </p:nvSpPr>
        <p:spPr>
          <a:xfrm>
            <a:off x="1728781" y="2588689"/>
            <a:ext cx="4850692" cy="3354060"/>
          </a:xfrm>
        </p:spPr>
        <p:txBody>
          <a:bodyPr>
            <a:normAutofit/>
          </a:bodyPr>
          <a:lstStyle/>
          <a:p>
            <a:pPr marL="0" indent="0">
              <a:buNone/>
            </a:pPr>
            <a:endParaRPr lang="nb-NO" sz="3200" b="1" i="1" dirty="0">
              <a:solidFill>
                <a:srgbClr val="0070C0"/>
              </a:solidFill>
            </a:endParaRPr>
          </a:p>
        </p:txBody>
      </p:sp>
      <p:sp>
        <p:nvSpPr>
          <p:cNvPr id="5" name="Plassholder for tekst 4"/>
          <p:cNvSpPr>
            <a:spLocks noGrp="1"/>
          </p:cNvSpPr>
          <p:nvPr>
            <p:ph type="body" sz="quarter" idx="3"/>
          </p:nvPr>
        </p:nvSpPr>
        <p:spPr/>
        <p:txBody>
          <a:bodyPr/>
          <a:lstStyle/>
          <a:p>
            <a:r>
              <a:rPr lang="nb-NO" b="1" dirty="0"/>
              <a:t>Hva skal vi konkret gjøre?</a:t>
            </a:r>
          </a:p>
        </p:txBody>
      </p:sp>
      <p:sp>
        <p:nvSpPr>
          <p:cNvPr id="6" name="Plassholder for innhold 5"/>
          <p:cNvSpPr>
            <a:spLocks noGrp="1"/>
          </p:cNvSpPr>
          <p:nvPr>
            <p:ph sz="quarter" idx="4"/>
          </p:nvPr>
        </p:nvSpPr>
        <p:spPr/>
        <p:txBody>
          <a:bodyPr>
            <a:normAutofit/>
          </a:bodyPr>
          <a:lstStyle/>
          <a:p>
            <a:pPr marL="0" indent="0">
              <a:buNone/>
            </a:pPr>
            <a:endParaRPr lang="nb-NO" sz="3200" b="1" i="1" dirty="0">
              <a:solidFill>
                <a:srgbClr val="0070C0"/>
              </a:solidFill>
            </a:endParaRPr>
          </a:p>
        </p:txBody>
      </p:sp>
      <p:sp>
        <p:nvSpPr>
          <p:cNvPr id="7" name="Plassholder for bunntekst 6"/>
          <p:cNvSpPr>
            <a:spLocks noGrp="1"/>
          </p:cNvSpPr>
          <p:nvPr>
            <p:ph type="ftr" sz="quarter" idx="11"/>
          </p:nvPr>
        </p:nvSpPr>
        <p:spPr/>
        <p:txBody>
          <a:bodyPr/>
          <a:lstStyle/>
          <a:p>
            <a:r>
              <a:rPr lang="nb-NO"/>
              <a:t>Copyright: Gerd Martina Langeland &amp; May Olaug Horverak</a:t>
            </a:r>
          </a:p>
        </p:txBody>
      </p:sp>
      <p:sp>
        <p:nvSpPr>
          <p:cNvPr id="8" name="Plassholder for lysbildenummer 7"/>
          <p:cNvSpPr>
            <a:spLocks noGrp="1"/>
          </p:cNvSpPr>
          <p:nvPr>
            <p:ph type="sldNum" sz="quarter" idx="12"/>
          </p:nvPr>
        </p:nvSpPr>
        <p:spPr/>
        <p:txBody>
          <a:bodyPr/>
          <a:lstStyle/>
          <a:p>
            <a:fld id="{67AD1A7C-3E55-45E2-AE43-F8C6920D9156}" type="slidenum">
              <a:rPr lang="nb-NO" smtClean="0"/>
              <a:pPr/>
              <a:t>17</a:t>
            </a:fld>
            <a:endParaRPr lang="nb-NO" dirty="0"/>
          </a:p>
        </p:txBody>
      </p:sp>
      <p:pic>
        <p:nvPicPr>
          <p:cNvPr id="10" name="Bilde 9" descr="Et bilde som inneholder person, spiller, foto, mann&#10;&#10;Automatisk generert beskrivelse">
            <a:extLst>
              <a:ext uri="{FF2B5EF4-FFF2-40B4-BE49-F238E27FC236}">
                <a16:creationId xmlns:a16="http://schemas.microsoft.com/office/drawing/2014/main" id="{0EE28323-20C9-4764-9943-D014CC2D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8638" y="3762610"/>
            <a:ext cx="3524059" cy="2666538"/>
          </a:xfrm>
          <a:prstGeom prst="rect">
            <a:avLst/>
          </a:prstGeom>
        </p:spPr>
      </p:pic>
    </p:spTree>
    <p:extLst>
      <p:ext uri="{BB962C8B-B14F-4D97-AF65-F5344CB8AC3E}">
        <p14:creationId xmlns:p14="http://schemas.microsoft.com/office/powerpoint/2010/main" val="3495972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a:t>Trinn 4: </a:t>
            </a:r>
            <a:r>
              <a:rPr lang="nb-NO" sz="28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3118405"/>
          </a:xfrm>
        </p:spPr>
        <p:txBody>
          <a:bodyPr/>
          <a:lstStyle/>
          <a:p>
            <a:r>
              <a:rPr lang="nb-NO" sz="3600" b="1" dirty="0"/>
              <a:t>Hva vil du ha </a:t>
            </a:r>
            <a:r>
              <a:rPr lang="nb-NO" sz="3600" b="1" dirty="0">
                <a:solidFill>
                  <a:srgbClr val="0070C0"/>
                </a:solidFill>
              </a:rPr>
              <a:t>fokus på å gjøre noe med </a:t>
            </a:r>
            <a:r>
              <a:rPr lang="nb-NO" sz="3600" b="1" dirty="0"/>
              <a:t>de neste ukene?</a:t>
            </a:r>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a:t>Trinn 5: </a:t>
            </a:r>
            <a:r>
              <a:rPr lang="nb-NO" sz="28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3118406"/>
          </a:xfrm>
        </p:spPr>
        <p:txBody>
          <a:bodyPr/>
          <a:lstStyle/>
          <a:p>
            <a:r>
              <a:rPr lang="nb-NO" sz="3600" b="1" dirty="0"/>
              <a:t>Hvordan skal du konkret </a:t>
            </a:r>
            <a:r>
              <a:rPr lang="nb-NO" sz="3600" b="1" dirty="0">
                <a:solidFill>
                  <a:srgbClr val="0070C0"/>
                </a:solidFill>
              </a:rPr>
              <a:t>gjennomføre</a:t>
            </a:r>
            <a:r>
              <a:rPr lang="nb-NO" sz="3600" b="1" dirty="0"/>
              <a:t> det?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18</a:t>
            </a:fld>
            <a:endParaRPr lang="nb-NO" dirty="0"/>
          </a:p>
        </p:txBody>
      </p:sp>
      <p:sp>
        <p:nvSpPr>
          <p:cNvPr id="10" name="TekstSylinder 9">
            <a:extLst>
              <a:ext uri="{FF2B5EF4-FFF2-40B4-BE49-F238E27FC236}">
                <a16:creationId xmlns:a16="http://schemas.microsoft.com/office/drawing/2014/main" id="{4EA2B1FD-6822-46E7-B9D6-E3D373F036D2}"/>
              </a:ext>
            </a:extLst>
          </p:cNvPr>
          <p:cNvSpPr txBox="1"/>
          <p:nvPr/>
        </p:nvSpPr>
        <p:spPr>
          <a:xfrm>
            <a:off x="2095948" y="5007070"/>
            <a:ext cx="3283271" cy="461665"/>
          </a:xfrm>
          <a:prstGeom prst="rect">
            <a:avLst/>
          </a:prstGeom>
          <a:noFill/>
        </p:spPr>
        <p:txBody>
          <a:bodyPr wrap="none" rtlCol="0">
            <a:spAutoFit/>
          </a:bodyPr>
          <a:lstStyle/>
          <a:p>
            <a:r>
              <a:rPr lang="nb-NO" sz="2400" b="1" i="1" dirty="0">
                <a:solidFill>
                  <a:srgbClr val="FF0000"/>
                </a:solidFill>
              </a:rPr>
              <a:t>Jeg vil ha fokus på…</a:t>
            </a:r>
          </a:p>
        </p:txBody>
      </p:sp>
      <p:sp>
        <p:nvSpPr>
          <p:cNvPr id="11" name="TekstSylinder 10">
            <a:extLst>
              <a:ext uri="{FF2B5EF4-FFF2-40B4-BE49-F238E27FC236}">
                <a16:creationId xmlns:a16="http://schemas.microsoft.com/office/drawing/2014/main" id="{9280F63B-5CB1-45CE-912E-D9295876A0C1}"/>
              </a:ext>
            </a:extLst>
          </p:cNvPr>
          <p:cNvSpPr txBox="1"/>
          <p:nvPr/>
        </p:nvSpPr>
        <p:spPr>
          <a:xfrm>
            <a:off x="7315200" y="5007070"/>
            <a:ext cx="1803699" cy="461665"/>
          </a:xfrm>
          <a:prstGeom prst="rect">
            <a:avLst/>
          </a:prstGeom>
          <a:noFill/>
        </p:spPr>
        <p:txBody>
          <a:bodyPr wrap="none" rtlCol="0">
            <a:spAutoFit/>
          </a:bodyPr>
          <a:lstStyle/>
          <a:p>
            <a:r>
              <a:rPr lang="nb-NO" sz="2400" b="1" i="1" dirty="0">
                <a:solidFill>
                  <a:srgbClr val="00B050"/>
                </a:solidFill>
              </a:rPr>
              <a:t>Jeg skal….</a:t>
            </a:r>
          </a:p>
        </p:txBody>
      </p:sp>
    </p:spTree>
    <p:extLst>
      <p:ext uri="{BB962C8B-B14F-4D97-AF65-F5344CB8AC3E}">
        <p14:creationId xmlns:p14="http://schemas.microsoft.com/office/powerpoint/2010/main" val="1628886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7464" y="72556"/>
            <a:ext cx="8821328" cy="6396985"/>
          </a:xfrm>
          <a:prstGeom prst="rect">
            <a:avLst/>
          </a:prstGeom>
        </p:spPr>
      </p:pic>
      <p:sp>
        <p:nvSpPr>
          <p:cNvPr id="11" name="Tittel 1">
            <a:extLst>
              <a:ext uri="{FF2B5EF4-FFF2-40B4-BE49-F238E27FC236}">
                <a16:creationId xmlns:a16="http://schemas.microsoft.com/office/drawing/2014/main" id="{57AB5236-9E8C-EA49-B5C4-C7D88E015FB1}"/>
              </a:ext>
            </a:extLst>
          </p:cNvPr>
          <p:cNvSpPr>
            <a:spLocks noGrp="1"/>
          </p:cNvSpPr>
          <p:nvPr>
            <p:ph type="ctrTitle"/>
          </p:nvPr>
        </p:nvSpPr>
        <p:spPr>
          <a:xfrm>
            <a:off x="1682552" y="1306073"/>
            <a:ext cx="4125366" cy="2262781"/>
          </a:xfrm>
        </p:spPr>
        <p:txBody>
          <a:bodyPr>
            <a:noAutofit/>
          </a:bodyPr>
          <a:lstStyle/>
          <a:p>
            <a:r>
              <a:rPr lang="nb-NO" sz="4800" dirty="0"/>
              <a:t>Motivasjon og livsmestring </a:t>
            </a:r>
            <a:r>
              <a:rPr lang="nb-NO" sz="4800" b="0" dirty="0"/>
              <a:t>økt 3</a:t>
            </a:r>
          </a:p>
        </p:txBody>
      </p:sp>
      <p:sp>
        <p:nvSpPr>
          <p:cNvPr id="12" name="Undertittel 2">
            <a:extLst>
              <a:ext uri="{FF2B5EF4-FFF2-40B4-BE49-F238E27FC236}">
                <a16:creationId xmlns:a16="http://schemas.microsoft.com/office/drawing/2014/main" id="{1E3D138A-7DDB-4A44-96DD-1B85A3ED26A1}"/>
              </a:ext>
            </a:extLst>
          </p:cNvPr>
          <p:cNvSpPr>
            <a:spLocks noGrp="1"/>
          </p:cNvSpPr>
          <p:nvPr>
            <p:ph type="subTitle" idx="1"/>
          </p:nvPr>
        </p:nvSpPr>
        <p:spPr>
          <a:xfrm>
            <a:off x="1728782" y="4802370"/>
            <a:ext cx="9405628" cy="1126283"/>
          </a:xfrm>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CA3799C1-06D6-7440-8AC4-D5E808618785}"/>
              </a:ext>
            </a:extLst>
          </p:cNvPr>
          <p:cNvSpPr>
            <a:spLocks noGrp="1"/>
          </p:cNvSpPr>
          <p:nvPr>
            <p:ph type="sldNum" sz="quarter" idx="4"/>
          </p:nvPr>
        </p:nvSpPr>
        <p:spPr>
          <a:prstGeom prst="rect">
            <a:avLst/>
          </a:prstGeom>
        </p:spPr>
        <p:txBody>
          <a:bodyPr/>
          <a:lstStyle/>
          <a:p>
            <a:fld id="{67AD1A7C-3E55-45E2-AE43-F8C6920D9156}" type="slidenum">
              <a:rPr lang="nb-NO" smtClean="0"/>
              <a:pPr/>
              <a:t>19</a:t>
            </a:fld>
            <a:endParaRPr lang="nb-NO" dirty="0"/>
          </a:p>
        </p:txBody>
      </p:sp>
    </p:spTree>
    <p:extLst>
      <p:ext uri="{BB962C8B-B14F-4D97-AF65-F5344CB8AC3E}">
        <p14:creationId xmlns:p14="http://schemas.microsoft.com/office/powerpoint/2010/main" val="1764827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1</a:t>
            </a:r>
          </a:p>
        </p:txBody>
      </p:sp>
      <p:sp>
        <p:nvSpPr>
          <p:cNvPr id="3" name="Undertittel 2"/>
          <p:cNvSpPr>
            <a:spLocks noGrp="1"/>
          </p:cNvSpPr>
          <p:nvPr>
            <p:ph type="subTitle" idx="1"/>
          </p:nvPr>
        </p:nvSpPr>
        <p:spPr>
          <a:xfrm>
            <a:off x="1728783" y="4777379"/>
            <a:ext cx="3802773" cy="1126283"/>
          </a:xfrm>
        </p:spPr>
        <p:txBody>
          <a:bodyPr>
            <a:normAutofit/>
          </a:bodyPr>
          <a:lstStyle/>
          <a:p>
            <a:endParaRPr lang="nb-NO" sz="2000" dirty="0"/>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Gerd Martina Langeland &amp; May Olaug Horverak</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spTree>
    <p:extLst>
      <p:ext uri="{BB962C8B-B14F-4D97-AF65-F5344CB8AC3E}">
        <p14:creationId xmlns:p14="http://schemas.microsoft.com/office/powerpoint/2010/main" val="1909454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chemeClr val="tx1"/>
                </a:solidFill>
              </a:rPr>
              <a:t>Fokus og gjennomføring</a:t>
            </a:r>
            <a:r>
              <a:rPr lang="nb-NO" dirty="0"/>
              <a:t>:</a:t>
            </a:r>
          </a:p>
        </p:txBody>
      </p:sp>
      <p:sp>
        <p:nvSpPr>
          <p:cNvPr id="3" name="Plassholder for innhold 2"/>
          <p:cNvSpPr>
            <a:spLocks noGrp="1"/>
          </p:cNvSpPr>
          <p:nvPr>
            <p:ph idx="1"/>
          </p:nvPr>
        </p:nvSpPr>
        <p:spPr>
          <a:xfrm>
            <a:off x="1728782" y="1804986"/>
            <a:ext cx="6786562" cy="4138613"/>
          </a:xfrm>
        </p:spPr>
        <p:txBody>
          <a:bodyPr/>
          <a:lstStyle/>
          <a:p>
            <a:endParaRPr lang="nb-NO" dirty="0"/>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20</a:t>
            </a:fld>
            <a:endParaRPr lang="nb-NO" dirty="0"/>
          </a:p>
        </p:txBody>
      </p:sp>
      <p:pic>
        <p:nvPicPr>
          <p:cNvPr id="8" name="Bilde 7">
            <a:extLst>
              <a:ext uri="{FF2B5EF4-FFF2-40B4-BE49-F238E27FC236}">
                <a16:creationId xmlns:a16="http://schemas.microsoft.com/office/drawing/2014/main" id="{0C8A40E3-56B0-429F-8FE0-73AD46BB9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770" y="1683691"/>
            <a:ext cx="1795725" cy="4169674"/>
          </a:xfrm>
          <a:prstGeom prst="rect">
            <a:avLst/>
          </a:prstGeom>
        </p:spPr>
      </p:pic>
    </p:spTree>
    <p:extLst>
      <p:ext uri="{BB962C8B-B14F-4D97-AF65-F5344CB8AC3E}">
        <p14:creationId xmlns:p14="http://schemas.microsoft.com/office/powerpoint/2010/main" val="3740574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991564"/>
          </a:xfrm>
        </p:spPr>
        <p:txBody>
          <a:bodyPr/>
          <a:lstStyle/>
          <a:p>
            <a:r>
              <a:rPr lang="nb-NO" dirty="0"/>
              <a:t>Vi reflekterer:</a:t>
            </a:r>
          </a:p>
        </p:txBody>
      </p:sp>
      <p:sp>
        <p:nvSpPr>
          <p:cNvPr id="3" name="Plassholder for innhold 2"/>
          <p:cNvSpPr>
            <a:spLocks noGrp="1"/>
          </p:cNvSpPr>
          <p:nvPr>
            <p:ph idx="1"/>
          </p:nvPr>
        </p:nvSpPr>
        <p:spPr>
          <a:xfrm>
            <a:off x="1728782" y="2214564"/>
            <a:ext cx="9973222" cy="3696658"/>
          </a:xfrm>
        </p:spPr>
        <p:txBody>
          <a:bodyPr>
            <a:normAutofit lnSpcReduction="10000"/>
          </a:bodyPr>
          <a:lstStyle/>
          <a:p>
            <a:r>
              <a:rPr lang="nb-NO" sz="4000" b="1" i="1" dirty="0">
                <a:solidFill>
                  <a:srgbClr val="FF0000"/>
                </a:solidFill>
              </a:rPr>
              <a:t>Klarte jeg å følge min egen avtale?</a:t>
            </a:r>
          </a:p>
          <a:p>
            <a:endParaRPr lang="nb-NO" dirty="0"/>
          </a:p>
          <a:p>
            <a:endParaRPr lang="nb-NO" dirty="0"/>
          </a:p>
          <a:p>
            <a:r>
              <a:rPr lang="nb-NO" sz="4000" b="1" i="1" dirty="0">
                <a:solidFill>
                  <a:srgbClr val="0070C0"/>
                </a:solidFill>
              </a:rPr>
              <a:t>Hva kan jeg gjøre bedre?</a:t>
            </a:r>
          </a:p>
          <a:p>
            <a:pPr marL="0" indent="0">
              <a:buNone/>
            </a:pPr>
            <a:endParaRPr lang="nb-NO" sz="4000" b="1" i="1" dirty="0">
              <a:solidFill>
                <a:srgbClr val="0070C0"/>
              </a:solidFill>
            </a:endParaRPr>
          </a:p>
          <a:p>
            <a:r>
              <a:rPr lang="nb-NO" sz="4000" b="1" i="1" dirty="0">
                <a:solidFill>
                  <a:srgbClr val="00B050"/>
                </a:solidFill>
              </a:rPr>
              <a:t>Vil jeg velge et nytt fokusområde?</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21</a:t>
            </a:fld>
            <a:endParaRPr lang="nb-NO" dirty="0"/>
          </a:p>
        </p:txBody>
      </p:sp>
    </p:spTree>
    <p:extLst>
      <p:ext uri="{BB962C8B-B14F-4D97-AF65-F5344CB8AC3E}">
        <p14:creationId xmlns:p14="http://schemas.microsoft.com/office/powerpoint/2010/main" val="104269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a:t>Trinn 4: </a:t>
            </a:r>
            <a:r>
              <a:rPr lang="nb-NO" sz="28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3118405"/>
          </a:xfrm>
        </p:spPr>
        <p:txBody>
          <a:bodyPr/>
          <a:lstStyle/>
          <a:p>
            <a:r>
              <a:rPr lang="nb-NO" sz="3600" b="1" dirty="0"/>
              <a:t>Hva vil du ha </a:t>
            </a:r>
            <a:r>
              <a:rPr lang="nb-NO" sz="3600" b="1" dirty="0">
                <a:solidFill>
                  <a:srgbClr val="0070C0"/>
                </a:solidFill>
              </a:rPr>
              <a:t>fokus på å gjøre noe med </a:t>
            </a:r>
            <a:r>
              <a:rPr lang="nb-NO" sz="3600" b="1" dirty="0"/>
              <a:t>de neste ukene?</a:t>
            </a:r>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a:t>Trinn 5: </a:t>
            </a:r>
            <a:r>
              <a:rPr lang="nb-NO" sz="28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3118406"/>
          </a:xfrm>
        </p:spPr>
        <p:txBody>
          <a:bodyPr/>
          <a:lstStyle/>
          <a:p>
            <a:r>
              <a:rPr lang="nb-NO" sz="3600" b="1" dirty="0"/>
              <a:t>Hvordan skal du konkret </a:t>
            </a:r>
            <a:r>
              <a:rPr lang="nb-NO" sz="3600" b="1" dirty="0">
                <a:solidFill>
                  <a:srgbClr val="0070C0"/>
                </a:solidFill>
              </a:rPr>
              <a:t>gjennomføre</a:t>
            </a:r>
            <a:r>
              <a:rPr lang="nb-NO" sz="3600" b="1" dirty="0"/>
              <a:t> det?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22</a:t>
            </a:fld>
            <a:endParaRPr lang="nb-NO" dirty="0"/>
          </a:p>
        </p:txBody>
      </p:sp>
      <p:sp>
        <p:nvSpPr>
          <p:cNvPr id="8" name="TekstSylinder 7">
            <a:extLst>
              <a:ext uri="{FF2B5EF4-FFF2-40B4-BE49-F238E27FC236}">
                <a16:creationId xmlns:a16="http://schemas.microsoft.com/office/drawing/2014/main" id="{851C1D08-5170-4368-9EAC-E86F4CE4B720}"/>
              </a:ext>
            </a:extLst>
          </p:cNvPr>
          <p:cNvSpPr txBox="1"/>
          <p:nvPr/>
        </p:nvSpPr>
        <p:spPr>
          <a:xfrm>
            <a:off x="7250654" y="5057938"/>
            <a:ext cx="1803699" cy="461665"/>
          </a:xfrm>
          <a:prstGeom prst="rect">
            <a:avLst/>
          </a:prstGeom>
          <a:noFill/>
        </p:spPr>
        <p:txBody>
          <a:bodyPr wrap="none" rtlCol="0">
            <a:spAutoFit/>
          </a:bodyPr>
          <a:lstStyle/>
          <a:p>
            <a:r>
              <a:rPr lang="nb-NO" sz="2400" b="1" i="1" dirty="0">
                <a:solidFill>
                  <a:srgbClr val="00B050"/>
                </a:solidFill>
              </a:rPr>
              <a:t>Jeg skal….</a:t>
            </a:r>
          </a:p>
        </p:txBody>
      </p:sp>
      <p:sp>
        <p:nvSpPr>
          <p:cNvPr id="10" name="TekstSylinder 9">
            <a:extLst>
              <a:ext uri="{FF2B5EF4-FFF2-40B4-BE49-F238E27FC236}">
                <a16:creationId xmlns:a16="http://schemas.microsoft.com/office/drawing/2014/main" id="{5893619E-A075-444B-8F0C-6F3E2B461240}"/>
              </a:ext>
            </a:extLst>
          </p:cNvPr>
          <p:cNvSpPr txBox="1"/>
          <p:nvPr/>
        </p:nvSpPr>
        <p:spPr>
          <a:xfrm>
            <a:off x="2095948" y="5007070"/>
            <a:ext cx="3283271" cy="461665"/>
          </a:xfrm>
          <a:prstGeom prst="rect">
            <a:avLst/>
          </a:prstGeom>
          <a:noFill/>
        </p:spPr>
        <p:txBody>
          <a:bodyPr wrap="none" rtlCol="0">
            <a:spAutoFit/>
          </a:bodyPr>
          <a:lstStyle/>
          <a:p>
            <a:r>
              <a:rPr lang="nb-NO" sz="2400" b="1" i="1" dirty="0">
                <a:solidFill>
                  <a:srgbClr val="FF0000"/>
                </a:solidFill>
              </a:rPr>
              <a:t>Jeg vil ha fokus på…</a:t>
            </a:r>
          </a:p>
        </p:txBody>
      </p:sp>
    </p:spTree>
    <p:extLst>
      <p:ext uri="{BB962C8B-B14F-4D97-AF65-F5344CB8AC3E}">
        <p14:creationId xmlns:p14="http://schemas.microsoft.com/office/powerpoint/2010/main" val="35724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
            <a:extLst>
              <a:ext uri="{FF2B5EF4-FFF2-40B4-BE49-F238E27FC236}">
                <a16:creationId xmlns:a16="http://schemas.microsoft.com/office/drawing/2014/main" id="{57AB5236-9E8C-EA49-B5C4-C7D88E015FB1}"/>
              </a:ext>
            </a:extLst>
          </p:cNvPr>
          <p:cNvSpPr>
            <a:spLocks noGrp="1"/>
          </p:cNvSpPr>
          <p:nvPr>
            <p:ph type="ctrTitle"/>
          </p:nvPr>
        </p:nvSpPr>
        <p:spPr>
          <a:xfrm>
            <a:off x="1728782" y="1401138"/>
            <a:ext cx="4125367" cy="2262781"/>
          </a:xfrm>
        </p:spPr>
        <p:txBody>
          <a:bodyPr>
            <a:noAutofit/>
          </a:bodyPr>
          <a:lstStyle/>
          <a:p>
            <a:r>
              <a:rPr lang="nb-NO" sz="4800" dirty="0"/>
              <a:t>Motivasjon og mestring i fagene</a:t>
            </a:r>
          </a:p>
        </p:txBody>
      </p:sp>
      <p:sp>
        <p:nvSpPr>
          <p:cNvPr id="12" name="Undertittel 2">
            <a:extLst>
              <a:ext uri="{FF2B5EF4-FFF2-40B4-BE49-F238E27FC236}">
                <a16:creationId xmlns:a16="http://schemas.microsoft.com/office/drawing/2014/main" id="{1E3D138A-7DDB-4A44-96DD-1B85A3ED26A1}"/>
              </a:ext>
            </a:extLst>
          </p:cNvPr>
          <p:cNvSpPr>
            <a:spLocks noGrp="1"/>
          </p:cNvSpPr>
          <p:nvPr>
            <p:ph type="subTitle" idx="1"/>
          </p:nvPr>
        </p:nvSpPr>
        <p:spPr>
          <a:xfrm>
            <a:off x="1728783" y="4777379"/>
            <a:ext cx="4237119" cy="1126283"/>
          </a:xfrm>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CA3799C1-06D6-7440-8AC4-D5E808618785}"/>
              </a:ext>
            </a:extLst>
          </p:cNvPr>
          <p:cNvSpPr>
            <a:spLocks noGrp="1"/>
          </p:cNvSpPr>
          <p:nvPr>
            <p:ph type="sldNum" sz="quarter" idx="4"/>
          </p:nvPr>
        </p:nvSpPr>
        <p:spPr>
          <a:prstGeom prst="rect">
            <a:avLst/>
          </a:prstGeom>
        </p:spPr>
        <p:txBody>
          <a:bodyPr/>
          <a:lstStyle/>
          <a:p>
            <a:fld id="{67AD1A7C-3E55-45E2-AE43-F8C6920D9156}" type="slidenum">
              <a:rPr lang="nb-NO" smtClean="0"/>
              <a:pPr/>
              <a:t>23</a:t>
            </a:fld>
            <a:endParaRPr lang="nb-NO" dirty="0"/>
          </a:p>
        </p:txBody>
      </p:sp>
      <p:pic>
        <p:nvPicPr>
          <p:cNvPr id="7" name="Bilde 6" descr="Et bilde som inneholder gjerde, utendørs, snø, bygning&#10;&#10;Automatisk generert beskrivelse">
            <a:extLst>
              <a:ext uri="{FF2B5EF4-FFF2-40B4-BE49-F238E27FC236}">
                <a16:creationId xmlns:a16="http://schemas.microsoft.com/office/drawing/2014/main" id="{84DE80A4-5CC3-4B35-B153-591B8EB1F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096" y="828349"/>
            <a:ext cx="6760046" cy="4808644"/>
          </a:xfrm>
          <a:prstGeom prst="rect">
            <a:avLst/>
          </a:prstGeom>
        </p:spPr>
      </p:pic>
    </p:spTree>
    <p:extLst>
      <p:ext uri="{BB962C8B-B14F-4D97-AF65-F5344CB8AC3E}">
        <p14:creationId xmlns:p14="http://schemas.microsoft.com/office/powerpoint/2010/main" val="3551761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466D4C-57C1-4189-9B29-E13A44B82DC3}"/>
              </a:ext>
            </a:extLst>
          </p:cNvPr>
          <p:cNvSpPr>
            <a:spLocks noGrp="1"/>
          </p:cNvSpPr>
          <p:nvPr>
            <p:ph type="title"/>
          </p:nvPr>
        </p:nvSpPr>
        <p:spPr/>
        <p:txBody>
          <a:bodyPr/>
          <a:lstStyle/>
          <a:p>
            <a:r>
              <a:rPr lang="nb-NO" dirty="0"/>
              <a:t>Femtrinnsmetoden i fag</a:t>
            </a:r>
          </a:p>
        </p:txBody>
      </p:sp>
      <p:sp>
        <p:nvSpPr>
          <p:cNvPr id="3" name="Plassholder for innhold 2">
            <a:extLst>
              <a:ext uri="{FF2B5EF4-FFF2-40B4-BE49-F238E27FC236}">
                <a16:creationId xmlns:a16="http://schemas.microsoft.com/office/drawing/2014/main" id="{36F7075E-BF39-496B-8116-4BA60C78E8C7}"/>
              </a:ext>
            </a:extLst>
          </p:cNvPr>
          <p:cNvSpPr>
            <a:spLocks noGrp="1"/>
          </p:cNvSpPr>
          <p:nvPr>
            <p:ph idx="1"/>
          </p:nvPr>
        </p:nvSpPr>
        <p:spPr>
          <a:xfrm>
            <a:off x="1728782" y="2133600"/>
            <a:ext cx="6466951" cy="3777622"/>
          </a:xfrm>
        </p:spPr>
        <p:txBody>
          <a:bodyPr>
            <a:normAutofit fontScale="85000" lnSpcReduction="20000"/>
          </a:bodyPr>
          <a:lstStyle/>
          <a:p>
            <a:pPr>
              <a:buAutoNum type="arabicPeriod"/>
            </a:pPr>
            <a:r>
              <a:rPr lang="nb-NO" sz="3600" b="1" dirty="0"/>
              <a:t> Hva er </a:t>
            </a:r>
            <a:r>
              <a:rPr lang="nb-NO" sz="3600" b="1" dirty="0">
                <a:solidFill>
                  <a:srgbClr val="FF0000"/>
                </a:solidFill>
              </a:rPr>
              <a:t>viktig å lære i faget</a:t>
            </a:r>
            <a:r>
              <a:rPr lang="nb-NO" sz="3600" b="1" dirty="0"/>
              <a:t>, og 	</a:t>
            </a:r>
            <a:r>
              <a:rPr lang="nb-NO" sz="3600" b="1" i="1" dirty="0">
                <a:solidFill>
                  <a:srgbClr val="FF0000"/>
                </a:solidFill>
              </a:rPr>
              <a:t>hvorfor</a:t>
            </a:r>
            <a:r>
              <a:rPr lang="nb-NO" sz="3600" b="1" dirty="0"/>
              <a:t>?</a:t>
            </a:r>
          </a:p>
          <a:p>
            <a:pPr>
              <a:buAutoNum type="arabicPeriod"/>
            </a:pPr>
            <a:r>
              <a:rPr lang="nb-NO" sz="3600" b="1" dirty="0"/>
              <a:t> Hva er du </a:t>
            </a:r>
            <a:r>
              <a:rPr lang="nb-NO" sz="3600" b="1" dirty="0">
                <a:solidFill>
                  <a:srgbClr val="0070C0"/>
                </a:solidFill>
              </a:rPr>
              <a:t>god på i faget</a:t>
            </a:r>
            <a:r>
              <a:rPr lang="nb-NO" sz="3600" b="1" dirty="0"/>
              <a:t>?</a:t>
            </a:r>
          </a:p>
          <a:p>
            <a:pPr>
              <a:buAutoNum type="arabicPeriod"/>
            </a:pPr>
            <a:r>
              <a:rPr lang="nb-NO" sz="3600" b="1" dirty="0"/>
              <a:t> Hva er</a:t>
            </a:r>
            <a:r>
              <a:rPr lang="nb-NO" sz="3600" b="1" dirty="0">
                <a:solidFill>
                  <a:srgbClr val="262626"/>
                </a:solidFill>
              </a:rPr>
              <a:t> vanskelig</a:t>
            </a:r>
            <a:r>
              <a:rPr lang="nb-NO" sz="3600" b="1" dirty="0"/>
              <a:t>?</a:t>
            </a:r>
          </a:p>
          <a:p>
            <a:pPr>
              <a:buAutoNum type="arabicPeriod"/>
            </a:pPr>
            <a:r>
              <a:rPr lang="nb-NO" sz="3600" b="1" dirty="0"/>
              <a:t> Hva vil du ha </a:t>
            </a:r>
            <a:r>
              <a:rPr lang="nb-NO" sz="3600" b="1" dirty="0">
                <a:solidFill>
                  <a:srgbClr val="00B050"/>
                </a:solidFill>
              </a:rPr>
              <a:t>fokus på </a:t>
            </a:r>
            <a:r>
              <a:rPr lang="nb-NO" sz="3600" b="1" dirty="0"/>
              <a:t>de 	neste ukene?</a:t>
            </a:r>
          </a:p>
          <a:p>
            <a:pPr>
              <a:buAutoNum type="arabicPeriod"/>
            </a:pPr>
            <a:r>
              <a:rPr lang="nb-NO" sz="3600" b="1" dirty="0"/>
              <a:t> </a:t>
            </a:r>
            <a:r>
              <a:rPr lang="nb-NO" sz="3600" b="1" dirty="0">
                <a:solidFill>
                  <a:srgbClr val="FF0000"/>
                </a:solidFill>
              </a:rPr>
              <a:t>Hva konkret </a:t>
            </a:r>
            <a:r>
              <a:rPr lang="nb-NO" sz="3600" b="1" dirty="0"/>
              <a:t>skal du gjøre for å 	klare det?</a:t>
            </a:r>
          </a:p>
        </p:txBody>
      </p:sp>
      <p:sp>
        <p:nvSpPr>
          <p:cNvPr id="5" name="Plassholder for bunntekst 4">
            <a:extLst>
              <a:ext uri="{FF2B5EF4-FFF2-40B4-BE49-F238E27FC236}">
                <a16:creationId xmlns:a16="http://schemas.microsoft.com/office/drawing/2014/main" id="{5B5E96F3-5181-4AE6-A7AA-B7002B8A7256}"/>
              </a:ext>
            </a:extLst>
          </p:cNvPr>
          <p:cNvSpPr>
            <a:spLocks noGrp="1"/>
          </p:cNvSpPr>
          <p:nvPr>
            <p:ph type="ftr" sz="quarter" idx="11"/>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B2EB6C6F-0833-4B1E-A1E7-86C700CDC493}"/>
              </a:ext>
            </a:extLst>
          </p:cNvPr>
          <p:cNvSpPr>
            <a:spLocks noGrp="1"/>
          </p:cNvSpPr>
          <p:nvPr>
            <p:ph type="sldNum" sz="quarter" idx="4"/>
          </p:nvPr>
        </p:nvSpPr>
        <p:spPr/>
        <p:txBody>
          <a:bodyPr/>
          <a:lstStyle/>
          <a:p>
            <a:fld id="{67AD1A7C-3E55-45E2-AE43-F8C6920D9156}" type="slidenum">
              <a:rPr lang="nb-NO" smtClean="0"/>
              <a:pPr/>
              <a:t>24</a:t>
            </a:fld>
            <a:endParaRPr lang="nb-NO" dirty="0"/>
          </a:p>
        </p:txBody>
      </p:sp>
      <p:pic>
        <p:nvPicPr>
          <p:cNvPr id="7" name="Plassholder for innhold 3" descr="Et bilde som inneholder sitter, liten, hvit, bord&#10;&#10;Automatisk generert beskrivelse">
            <a:extLst>
              <a:ext uri="{FF2B5EF4-FFF2-40B4-BE49-F238E27FC236}">
                <a16:creationId xmlns:a16="http://schemas.microsoft.com/office/drawing/2014/main" id="{F770AFBA-93A9-452D-B840-5A74DCDBC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012" y="1336989"/>
            <a:ext cx="4509987" cy="3968789"/>
          </a:xfrm>
          <a:prstGeom prst="rect">
            <a:avLst/>
          </a:prstGeom>
        </p:spPr>
      </p:pic>
    </p:spTree>
    <p:extLst>
      <p:ext uri="{BB962C8B-B14F-4D97-AF65-F5344CB8AC3E}">
        <p14:creationId xmlns:p14="http://schemas.microsoft.com/office/powerpoint/2010/main" val="199836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01DEA9-33FC-47F1-80BF-9F20C50FAA55}"/>
              </a:ext>
            </a:extLst>
          </p:cNvPr>
          <p:cNvSpPr>
            <a:spLocks noGrp="1"/>
          </p:cNvSpPr>
          <p:nvPr>
            <p:ph type="title"/>
          </p:nvPr>
        </p:nvSpPr>
        <p:spPr/>
        <p:txBody>
          <a:bodyPr/>
          <a:lstStyle/>
          <a:p>
            <a:r>
              <a:rPr lang="nb-NO" dirty="0"/>
              <a:t>Livet kan være som en stri elv</a:t>
            </a:r>
          </a:p>
        </p:txBody>
      </p:sp>
      <p:sp>
        <p:nvSpPr>
          <p:cNvPr id="4" name="Plassholder for bunntekst 3">
            <a:extLst>
              <a:ext uri="{FF2B5EF4-FFF2-40B4-BE49-F238E27FC236}">
                <a16:creationId xmlns:a16="http://schemas.microsoft.com/office/drawing/2014/main" id="{5845D79D-F664-4788-9F59-A431ED56986F}"/>
              </a:ext>
            </a:extLst>
          </p:cNvPr>
          <p:cNvSpPr>
            <a:spLocks noGrp="1"/>
          </p:cNvSpPr>
          <p:nvPr>
            <p:ph type="ftr" sz="quarter" idx="11"/>
          </p:nvPr>
        </p:nvSpPr>
        <p:spPr/>
        <p:txBody>
          <a:bodyPr/>
          <a:lstStyle/>
          <a:p>
            <a:r>
              <a:rPr lang="en-US"/>
              <a:t>Copyright: Gerd Martina Langeland &amp; May Olaug Horverak</a:t>
            </a:r>
            <a:endParaRPr lang="nb-NO"/>
          </a:p>
        </p:txBody>
      </p:sp>
      <p:sp>
        <p:nvSpPr>
          <p:cNvPr id="5" name="Plassholder for lysbildenummer 4">
            <a:extLst>
              <a:ext uri="{FF2B5EF4-FFF2-40B4-BE49-F238E27FC236}">
                <a16:creationId xmlns:a16="http://schemas.microsoft.com/office/drawing/2014/main" id="{EA100D31-E0E5-4617-9D29-8BA74544233F}"/>
              </a:ext>
            </a:extLst>
          </p:cNvPr>
          <p:cNvSpPr>
            <a:spLocks noGrp="1"/>
          </p:cNvSpPr>
          <p:nvPr>
            <p:ph type="sldNum" sz="quarter" idx="4"/>
          </p:nvPr>
        </p:nvSpPr>
        <p:spPr/>
        <p:txBody>
          <a:bodyPr/>
          <a:lstStyle/>
          <a:p>
            <a:fld id="{67AD1A7C-3E55-45E2-AE43-F8C6920D9156}" type="slidenum">
              <a:rPr lang="nb-NO" smtClean="0"/>
              <a:pPr/>
              <a:t>25</a:t>
            </a:fld>
            <a:endParaRPr lang="nb-NO" dirty="0"/>
          </a:p>
        </p:txBody>
      </p:sp>
      <p:pic>
        <p:nvPicPr>
          <p:cNvPr id="6" name="Plassholder for innhold 5" descr="Et bilde som inneholder utendørs, snø, stor, mørk&#10;&#10;Automatisk generert beskrivelse">
            <a:extLst>
              <a:ext uri="{FF2B5EF4-FFF2-40B4-BE49-F238E27FC236}">
                <a16:creationId xmlns:a16="http://schemas.microsoft.com/office/drawing/2014/main" id="{B7699E4F-4B4D-48F6-8D5F-ACCA04E48B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5363" y="1197712"/>
            <a:ext cx="8144592" cy="5097155"/>
          </a:xfrm>
          <a:prstGeom prst="rect">
            <a:avLst/>
          </a:prstGeom>
        </p:spPr>
      </p:pic>
    </p:spTree>
    <p:extLst>
      <p:ext uri="{BB962C8B-B14F-4D97-AF65-F5344CB8AC3E}">
        <p14:creationId xmlns:p14="http://schemas.microsoft.com/office/powerpoint/2010/main" val="4247329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A97876-4CD8-42C5-BBD6-F8955B01DC75}"/>
              </a:ext>
            </a:extLst>
          </p:cNvPr>
          <p:cNvSpPr>
            <a:spLocks noGrp="1"/>
          </p:cNvSpPr>
          <p:nvPr>
            <p:ph type="title"/>
          </p:nvPr>
        </p:nvSpPr>
        <p:spPr/>
        <p:txBody>
          <a:bodyPr/>
          <a:lstStyle/>
          <a:p>
            <a:r>
              <a:rPr lang="nb-NO" dirty="0"/>
              <a:t>Fokusmodellen</a:t>
            </a:r>
          </a:p>
        </p:txBody>
      </p:sp>
      <p:sp>
        <p:nvSpPr>
          <p:cNvPr id="3" name="Plassholder for innhold 2">
            <a:extLst>
              <a:ext uri="{FF2B5EF4-FFF2-40B4-BE49-F238E27FC236}">
                <a16:creationId xmlns:a16="http://schemas.microsoft.com/office/drawing/2014/main" id="{D39B8F52-9AC0-46EA-98CD-86D319B9377C}"/>
              </a:ext>
            </a:extLst>
          </p:cNvPr>
          <p:cNvSpPr>
            <a:spLocks noGrp="1"/>
          </p:cNvSpPr>
          <p:nvPr>
            <p:ph idx="1"/>
          </p:nvPr>
        </p:nvSpPr>
        <p:spPr/>
        <p:txBody>
          <a:bodyPr>
            <a:normAutofit/>
          </a:bodyPr>
          <a:lstStyle/>
          <a:p>
            <a:r>
              <a:rPr lang="nb-NO" sz="4000" b="1" dirty="0">
                <a:solidFill>
                  <a:srgbClr val="FF0000"/>
                </a:solidFill>
              </a:rPr>
              <a:t>Viktig</a:t>
            </a:r>
          </a:p>
          <a:p>
            <a:r>
              <a:rPr lang="nb-NO" sz="4000" b="1" dirty="0">
                <a:solidFill>
                  <a:srgbClr val="0070C0"/>
                </a:solidFill>
              </a:rPr>
              <a:t>Haster</a:t>
            </a:r>
          </a:p>
          <a:p>
            <a:r>
              <a:rPr lang="nb-NO" sz="4000" b="1" dirty="0">
                <a:solidFill>
                  <a:srgbClr val="00B050"/>
                </a:solidFill>
              </a:rPr>
              <a:t>Forstyrrende</a:t>
            </a:r>
          </a:p>
          <a:p>
            <a:r>
              <a:rPr lang="nb-NO" sz="4000" b="1" dirty="0">
                <a:solidFill>
                  <a:srgbClr val="7030A0"/>
                </a:solidFill>
              </a:rPr>
              <a:t>Bortkastet</a:t>
            </a:r>
          </a:p>
        </p:txBody>
      </p:sp>
      <p:sp>
        <p:nvSpPr>
          <p:cNvPr id="4" name="Plassholder for bunntekst 3">
            <a:extLst>
              <a:ext uri="{FF2B5EF4-FFF2-40B4-BE49-F238E27FC236}">
                <a16:creationId xmlns:a16="http://schemas.microsoft.com/office/drawing/2014/main" id="{689312A7-395B-4405-88AC-AB22873EE250}"/>
              </a:ext>
            </a:extLst>
          </p:cNvPr>
          <p:cNvSpPr>
            <a:spLocks noGrp="1"/>
          </p:cNvSpPr>
          <p:nvPr>
            <p:ph type="ftr" sz="quarter" idx="11"/>
          </p:nvPr>
        </p:nvSpPr>
        <p:spPr/>
        <p:txBody>
          <a:bodyPr/>
          <a:lstStyle/>
          <a:p>
            <a:r>
              <a:rPr lang="nb-NO"/>
              <a:t>Copyright: Gerd Martina Langeland &amp; May Olaug Horverak</a:t>
            </a:r>
            <a:endParaRPr lang="nb-NO" dirty="0"/>
          </a:p>
        </p:txBody>
      </p:sp>
      <p:sp>
        <p:nvSpPr>
          <p:cNvPr id="6" name="Plassholder for lysbildenummer 5">
            <a:extLst>
              <a:ext uri="{FF2B5EF4-FFF2-40B4-BE49-F238E27FC236}">
                <a16:creationId xmlns:a16="http://schemas.microsoft.com/office/drawing/2014/main" id="{05C02A94-33F2-B842-80CC-C1F5C4F1ED5F}"/>
              </a:ext>
            </a:extLst>
          </p:cNvPr>
          <p:cNvSpPr>
            <a:spLocks noGrp="1"/>
          </p:cNvSpPr>
          <p:nvPr>
            <p:ph type="sldNum" sz="quarter" idx="4"/>
          </p:nvPr>
        </p:nvSpPr>
        <p:spPr/>
        <p:txBody>
          <a:bodyPr/>
          <a:lstStyle/>
          <a:p>
            <a:fld id="{67AD1A7C-3E55-45E2-AE43-F8C6920D9156}" type="slidenum">
              <a:rPr lang="nb-NO" smtClean="0"/>
              <a:pPr/>
              <a:t>26</a:t>
            </a:fld>
            <a:endParaRPr lang="nb-NO"/>
          </a:p>
        </p:txBody>
      </p:sp>
      <p:pic>
        <p:nvPicPr>
          <p:cNvPr id="8" name="Bilde 7" descr="Et bilde som inneholder kvinne, poserer, foto, foran&#10;&#10;Automatisk generert beskrivelse">
            <a:extLst>
              <a:ext uri="{FF2B5EF4-FFF2-40B4-BE49-F238E27FC236}">
                <a16:creationId xmlns:a16="http://schemas.microsoft.com/office/drawing/2014/main" id="{224D1C18-C154-41C9-8555-E9410A381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659" y="1744932"/>
            <a:ext cx="5397192" cy="4047894"/>
          </a:xfrm>
          <a:prstGeom prst="rect">
            <a:avLst/>
          </a:prstGeom>
        </p:spPr>
      </p:pic>
    </p:spTree>
    <p:extLst>
      <p:ext uri="{BB962C8B-B14F-4D97-AF65-F5344CB8AC3E}">
        <p14:creationId xmlns:p14="http://schemas.microsoft.com/office/powerpoint/2010/main" val="2668942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850E11-AADB-4A9D-BB57-367E40544C29}"/>
              </a:ext>
            </a:extLst>
          </p:cNvPr>
          <p:cNvSpPr>
            <a:spLocks noGrp="1"/>
          </p:cNvSpPr>
          <p:nvPr>
            <p:ph type="title"/>
          </p:nvPr>
        </p:nvSpPr>
        <p:spPr>
          <a:xfrm>
            <a:off x="1732495" y="624110"/>
            <a:ext cx="9969067" cy="1280890"/>
          </a:xfrm>
          <a:prstGeom prst="rect">
            <a:avLst/>
          </a:prstGeom>
        </p:spPr>
        <p:txBody>
          <a:bodyPr anchor="t">
            <a:normAutofit/>
          </a:bodyPr>
          <a:lstStyle/>
          <a:p>
            <a:r>
              <a:rPr lang="nb-NO" dirty="0"/>
              <a:t>Refleksjoner og individuelle planer</a:t>
            </a:r>
          </a:p>
        </p:txBody>
      </p:sp>
      <p:sp>
        <p:nvSpPr>
          <p:cNvPr id="3" name="Plassholder for innhold 2">
            <a:extLst>
              <a:ext uri="{FF2B5EF4-FFF2-40B4-BE49-F238E27FC236}">
                <a16:creationId xmlns:a16="http://schemas.microsoft.com/office/drawing/2014/main" id="{2C73AF3E-026A-4696-B789-FF3AD502273A}"/>
              </a:ext>
            </a:extLst>
          </p:cNvPr>
          <p:cNvSpPr>
            <a:spLocks noGrp="1"/>
          </p:cNvSpPr>
          <p:nvPr>
            <p:ph sz="half" idx="1"/>
          </p:nvPr>
        </p:nvSpPr>
        <p:spPr>
          <a:xfrm>
            <a:off x="1728781" y="2133600"/>
            <a:ext cx="4859909" cy="3777622"/>
          </a:xfrm>
          <a:prstGeom prst="rect">
            <a:avLst/>
          </a:prstGeom>
        </p:spPr>
        <p:txBody>
          <a:bodyPr>
            <a:normAutofit/>
          </a:bodyPr>
          <a:lstStyle/>
          <a:p>
            <a:r>
              <a:rPr lang="nb-NO" sz="2400" b="1" dirty="0"/>
              <a:t>Refleksjoner fra arbeid med mestrings- og motivasjonsmetoden tas med inn i samarbeid med flyktningetjenesten/NAV for å skrive og justere individuelle planer for framtiden.</a:t>
            </a:r>
          </a:p>
        </p:txBody>
      </p:sp>
      <p:pic>
        <p:nvPicPr>
          <p:cNvPr id="11" name="Bilde 10">
            <a:extLst>
              <a:ext uri="{FF2B5EF4-FFF2-40B4-BE49-F238E27FC236}">
                <a16:creationId xmlns:a16="http://schemas.microsoft.com/office/drawing/2014/main" id="{306D93BC-9A24-473E-835A-3F82548CD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653" y="2245717"/>
            <a:ext cx="4859909" cy="3572033"/>
          </a:xfrm>
          <a:prstGeom prst="rect">
            <a:avLst/>
          </a:prstGeom>
          <a:noFill/>
        </p:spPr>
      </p:pic>
      <p:sp>
        <p:nvSpPr>
          <p:cNvPr id="4" name="Plassholder for lysbildenummer 3">
            <a:extLst>
              <a:ext uri="{FF2B5EF4-FFF2-40B4-BE49-F238E27FC236}">
                <a16:creationId xmlns:a16="http://schemas.microsoft.com/office/drawing/2014/main" id="{B8A19000-5025-4333-802E-386ED1278093}"/>
              </a:ext>
            </a:extLst>
          </p:cNvPr>
          <p:cNvSpPr>
            <a:spLocks noGrp="1"/>
          </p:cNvSpPr>
          <p:nvPr>
            <p:ph type="sldNum" sz="quarter" idx="4"/>
          </p:nvPr>
        </p:nvSpPr>
        <p:spPr bwMode="gray">
          <a:xfrm>
            <a:off x="10951106" y="6299890"/>
            <a:ext cx="377241" cy="332364"/>
          </a:xfrm>
          <a:prstGeom prst="rect">
            <a:avLst/>
          </a:prstGeom>
        </p:spPr>
        <p:txBody>
          <a:bodyPr anchor="ctr">
            <a:normAutofit/>
          </a:bodyPr>
          <a:lstStyle/>
          <a:p>
            <a:pPr>
              <a:spcAft>
                <a:spcPts val="600"/>
              </a:spcAft>
            </a:pPr>
            <a:fld id="{67AD1A7C-3E55-45E2-AE43-F8C6920D9156}" type="slidenum">
              <a:rPr lang="nb-NO" smtClean="0"/>
              <a:pPr>
                <a:spcAft>
                  <a:spcPts val="600"/>
                </a:spcAft>
              </a:pPr>
              <a:t>27</a:t>
            </a:fld>
            <a:endParaRPr lang="nb-NO"/>
          </a:p>
        </p:txBody>
      </p:sp>
      <p:sp>
        <p:nvSpPr>
          <p:cNvPr id="5" name="Plassholder for bunntekst 4">
            <a:extLst>
              <a:ext uri="{FF2B5EF4-FFF2-40B4-BE49-F238E27FC236}">
                <a16:creationId xmlns:a16="http://schemas.microsoft.com/office/drawing/2014/main" id="{C44698F7-FB1B-453E-AF03-19D46254BBCD}"/>
              </a:ext>
            </a:extLst>
          </p:cNvPr>
          <p:cNvSpPr>
            <a:spLocks noGrp="1"/>
          </p:cNvSpPr>
          <p:nvPr>
            <p:ph type="ftr" sz="quarter" idx="11"/>
          </p:nvPr>
        </p:nvSpPr>
        <p:spPr/>
        <p:txBody>
          <a:bodyPr/>
          <a:lstStyle/>
          <a:p>
            <a:r>
              <a:rPr lang="en-US"/>
              <a:t>Copyright: Gerd Martina Langeland &amp; May Olaug Horverak</a:t>
            </a:r>
            <a:endParaRPr lang="nb-NO"/>
          </a:p>
        </p:txBody>
      </p:sp>
    </p:spTree>
    <p:extLst>
      <p:ext uri="{BB962C8B-B14F-4D97-AF65-F5344CB8AC3E}">
        <p14:creationId xmlns:p14="http://schemas.microsoft.com/office/powerpoint/2010/main" val="25847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469640" y="1504232"/>
            <a:ext cx="9115886" cy="3594551"/>
          </a:xfrm>
        </p:spPr>
        <p:txBody>
          <a:bodyPr>
            <a:normAutofit fontScale="90000"/>
          </a:bodyPr>
          <a:lstStyle/>
          <a:p>
            <a:pPr>
              <a:lnSpc>
                <a:spcPct val="100000"/>
              </a:lnSpc>
            </a:pPr>
            <a:r>
              <a:rPr lang="nb-NO" sz="4000" dirty="0"/>
              <a:t>Systematisk arbeid med mestring, medvirkning og motivasjon  </a:t>
            </a:r>
            <a:br>
              <a:rPr lang="nb-NO" sz="4000" dirty="0"/>
            </a:br>
            <a:br>
              <a:rPr lang="nb-NO" sz="2200" dirty="0"/>
            </a:br>
            <a:r>
              <a:rPr lang="nb-NO" sz="2200" dirty="0"/>
              <a:t>- støttet av Helsedirektoratet og Agder fylkeskommune gjennom folkehelseprosjektet </a:t>
            </a:r>
            <a:r>
              <a:rPr lang="nb-NO" sz="2200" i="1" dirty="0"/>
              <a:t>På felles vei – helsefremmende barnehager og skoler (HBS)</a:t>
            </a:r>
            <a:r>
              <a:rPr lang="nb-NO" sz="2200" dirty="0"/>
              <a:t>, Agder </a:t>
            </a:r>
            <a:r>
              <a:rPr lang="nb-NO" sz="2200" dirty="0" err="1"/>
              <a:t>fylkeskkommune</a:t>
            </a:r>
            <a:r>
              <a:rPr lang="nb-NO" sz="2200"/>
              <a:t> gjennom </a:t>
            </a:r>
            <a:r>
              <a:rPr lang="nb-NO" sz="2200" i="1"/>
              <a:t>Veikart </a:t>
            </a:r>
            <a:r>
              <a:rPr lang="nb-NO" sz="2200" i="1" dirty="0"/>
              <a:t>for bedre levekår på Agder,</a:t>
            </a:r>
            <a:r>
              <a:rPr lang="nb-NO" sz="2200" dirty="0"/>
              <a:t> Universitetet i Agder, ABUP Sørlandet Sykehus, Integrerings- og </a:t>
            </a:r>
            <a:r>
              <a:rPr lang="nb-NO" sz="2200" dirty="0" err="1"/>
              <a:t>mangfoldsdirektoratet</a:t>
            </a:r>
            <a:r>
              <a:rPr lang="nb-NO" sz="2200" dirty="0"/>
              <a:t> og Statsforvalteren i Agder</a:t>
            </a:r>
            <a:br>
              <a:rPr lang="nb-NO" sz="2200" dirty="0"/>
            </a:br>
            <a:br>
              <a:rPr lang="nb-NO" sz="2200" dirty="0"/>
            </a:br>
            <a:r>
              <a:rPr lang="nb-NO" sz="2000" dirty="0"/>
              <a:t>Takk til følgende bidragsytere i arbeidet med SAMM:</a:t>
            </a:r>
            <a:br>
              <a:rPr lang="nb-NO" sz="2000" dirty="0"/>
            </a:br>
            <a:r>
              <a:rPr lang="nb-NO" sz="2000" dirty="0"/>
              <a:t> John Petter Fagerhaug, Karianne Rosef, Eva Carmen Jenssen, Kedir Diary, Toril Espegren og Maria Bjerke Dalene</a:t>
            </a:r>
            <a:br>
              <a:rPr lang="nb-NO" sz="2000" dirty="0"/>
            </a:br>
            <a:r>
              <a:rPr lang="nb-NO" sz="2000" dirty="0"/>
              <a:t>Takk også til forskere på </a:t>
            </a:r>
            <a:r>
              <a:rPr lang="nb-NO" sz="2000" dirty="0" err="1"/>
              <a:t>UiA</a:t>
            </a:r>
            <a:r>
              <a:rPr lang="nb-NO" sz="2000" dirty="0"/>
              <a:t> som har bidratt. </a:t>
            </a:r>
            <a:endParaRPr lang="nb-NO" sz="3200" dirty="0"/>
          </a:p>
        </p:txBody>
      </p:sp>
    </p:spTree>
    <p:extLst>
      <p:ext uri="{BB962C8B-B14F-4D97-AF65-F5344CB8AC3E}">
        <p14:creationId xmlns:p14="http://schemas.microsoft.com/office/powerpoint/2010/main" val="2797438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CF1E9B-1601-4738-A6B0-9D1E7B2258E8}"/>
              </a:ext>
            </a:extLst>
          </p:cNvPr>
          <p:cNvSpPr>
            <a:spLocks noGrp="1"/>
          </p:cNvSpPr>
          <p:nvPr>
            <p:ph type="title"/>
          </p:nvPr>
        </p:nvSpPr>
        <p:spPr>
          <a:xfrm>
            <a:off x="1732495" y="624110"/>
            <a:ext cx="9969067" cy="1280890"/>
          </a:xfrm>
        </p:spPr>
        <p:txBody>
          <a:bodyPr/>
          <a:lstStyle/>
          <a:p>
            <a:r>
              <a:rPr lang="en-US" dirty="0" err="1"/>
              <a:t>Fellesskap</a:t>
            </a:r>
            <a:endParaRPr lang="en-US" dirty="0"/>
          </a:p>
        </p:txBody>
      </p:sp>
      <p:sp>
        <p:nvSpPr>
          <p:cNvPr id="13" name="Content Placeholder 2">
            <a:extLst>
              <a:ext uri="{FF2B5EF4-FFF2-40B4-BE49-F238E27FC236}">
                <a16:creationId xmlns:a16="http://schemas.microsoft.com/office/drawing/2014/main" id="{2AA39EBC-30F6-4987-9061-DED8A0C5EAFF}"/>
              </a:ext>
            </a:extLst>
          </p:cNvPr>
          <p:cNvSpPr>
            <a:spLocks noGrp="1"/>
          </p:cNvSpPr>
          <p:nvPr>
            <p:ph sz="half" idx="1"/>
          </p:nvPr>
        </p:nvSpPr>
        <p:spPr>
          <a:xfrm>
            <a:off x="1728781" y="2133600"/>
            <a:ext cx="4859909" cy="3777622"/>
          </a:xfrm>
        </p:spPr>
        <p:txBody>
          <a:bodyPr>
            <a:normAutofit/>
          </a:bodyPr>
          <a:lstStyle/>
          <a:p>
            <a:r>
              <a:rPr lang="en-US" sz="2800" b="1" dirty="0"/>
              <a:t>Skal </a:t>
            </a:r>
            <a:r>
              <a:rPr lang="en-US" sz="2800" b="1" dirty="0" err="1"/>
              <a:t>jeg</a:t>
            </a:r>
            <a:r>
              <a:rPr lang="en-US" sz="2800" b="1" dirty="0"/>
              <a:t> </a:t>
            </a:r>
            <a:r>
              <a:rPr lang="en-US" sz="2800" b="1" dirty="0" err="1"/>
              <a:t>klatre</a:t>
            </a:r>
            <a:r>
              <a:rPr lang="en-US" sz="2800" b="1" dirty="0"/>
              <a:t> </a:t>
            </a:r>
            <a:r>
              <a:rPr lang="en-US" sz="2800" b="1" dirty="0" err="1"/>
              <a:t>alene</a:t>
            </a:r>
            <a:r>
              <a:rPr lang="en-US" sz="2800" b="1" dirty="0"/>
              <a:t>?</a:t>
            </a:r>
          </a:p>
          <a:p>
            <a:r>
              <a:rPr lang="en-US" sz="2800" b="1" dirty="0"/>
              <a:t>Skal </a:t>
            </a:r>
            <a:r>
              <a:rPr lang="en-US" sz="2800" b="1" dirty="0" err="1"/>
              <a:t>jeg</a:t>
            </a:r>
            <a:r>
              <a:rPr lang="en-US" sz="2800" b="1" dirty="0"/>
              <a:t> </a:t>
            </a:r>
            <a:r>
              <a:rPr lang="en-US" sz="2800" b="1" dirty="0" err="1"/>
              <a:t>klatre</a:t>
            </a:r>
            <a:r>
              <a:rPr lang="en-US" sz="2800" b="1" dirty="0"/>
              <a:t> </a:t>
            </a:r>
            <a:r>
              <a:rPr lang="en-US" sz="2800" b="1" dirty="0" err="1"/>
              <a:t>sammen</a:t>
            </a:r>
            <a:r>
              <a:rPr lang="en-US" sz="2800" b="1" dirty="0"/>
              <a:t> med </a:t>
            </a:r>
            <a:r>
              <a:rPr lang="en-US" sz="2800" b="1" dirty="0" err="1"/>
              <a:t>noen</a:t>
            </a:r>
            <a:r>
              <a:rPr lang="en-US" sz="2800" b="1" dirty="0"/>
              <a:t>?</a:t>
            </a:r>
          </a:p>
        </p:txBody>
      </p:sp>
      <p:pic>
        <p:nvPicPr>
          <p:cNvPr id="6" name="Plassholder for innhold 5" descr="Et bilde som inneholder sitter, bord, vann, liten&#10;&#10;Automatisk generert beskrivelse">
            <a:extLst>
              <a:ext uri="{FF2B5EF4-FFF2-40B4-BE49-F238E27FC236}">
                <a16:creationId xmlns:a16="http://schemas.microsoft.com/office/drawing/2014/main" id="{63D58F88-F572-426B-9E85-9F757213466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8690" y="32767"/>
            <a:ext cx="5042377" cy="6612951"/>
          </a:xfrm>
          <a:prstGeom prst="rect">
            <a:avLst/>
          </a:prstGeom>
          <a:noFill/>
        </p:spPr>
      </p:pic>
      <p:sp>
        <p:nvSpPr>
          <p:cNvPr id="4" name="Plassholder for bunntekst 3">
            <a:extLst>
              <a:ext uri="{FF2B5EF4-FFF2-40B4-BE49-F238E27FC236}">
                <a16:creationId xmlns:a16="http://schemas.microsoft.com/office/drawing/2014/main" id="{370C2542-D3A3-4A65-90F2-A7D3A36BD4D4}"/>
              </a:ext>
            </a:extLst>
          </p:cNvPr>
          <p:cNvSpPr>
            <a:spLocks noGrp="1"/>
          </p:cNvSpPr>
          <p:nvPr>
            <p:ph type="ftr" sz="quarter" idx="11"/>
          </p:nvPr>
        </p:nvSpPr>
        <p:spPr>
          <a:xfrm>
            <a:off x="1728782" y="6429148"/>
            <a:ext cx="5368245" cy="96150"/>
          </a:xfrm>
        </p:spPr>
        <p:txBody>
          <a:bodyPr anchor="ctr">
            <a:normAutofit fontScale="25000" lnSpcReduction="20000"/>
          </a:bodyPr>
          <a:lstStyle/>
          <a:p>
            <a:pPr>
              <a:lnSpc>
                <a:spcPct val="90000"/>
              </a:lnSpc>
              <a:spcAft>
                <a:spcPts val="600"/>
              </a:spcAft>
            </a:pPr>
            <a:r>
              <a:rPr lang="en-US" sz="200"/>
              <a:t>Copyright: Gerd Martina Langeland &amp; May Olaug Horverak</a:t>
            </a:r>
            <a:endParaRPr lang="nb-NO" sz="200"/>
          </a:p>
        </p:txBody>
      </p:sp>
      <p:sp>
        <p:nvSpPr>
          <p:cNvPr id="5" name="Plassholder for lysbildenummer 4">
            <a:extLst>
              <a:ext uri="{FF2B5EF4-FFF2-40B4-BE49-F238E27FC236}">
                <a16:creationId xmlns:a16="http://schemas.microsoft.com/office/drawing/2014/main" id="{27091E0D-0995-4865-AB70-5F2A7A6A65A3}"/>
              </a:ext>
            </a:extLst>
          </p:cNvPr>
          <p:cNvSpPr>
            <a:spLocks noGrp="1"/>
          </p:cNvSpPr>
          <p:nvPr>
            <p:ph type="sldNum" sz="quarter" idx="4"/>
          </p:nvPr>
        </p:nvSpPr>
        <p:spPr>
          <a:xfrm>
            <a:off x="10951106" y="6299890"/>
            <a:ext cx="377241" cy="332364"/>
          </a:xfrm>
        </p:spPr>
        <p:txBody>
          <a:bodyPr anchor="ctr">
            <a:normAutofit/>
          </a:bodyPr>
          <a:lstStyle/>
          <a:p>
            <a:pPr>
              <a:spcAft>
                <a:spcPts val="600"/>
              </a:spcAft>
            </a:pPr>
            <a:fld id="{67AD1A7C-3E55-45E2-AE43-F8C6920D9156}" type="slidenum">
              <a:rPr lang="nb-NO" smtClean="0"/>
              <a:pPr>
                <a:spcAft>
                  <a:spcPts val="600"/>
                </a:spcAft>
              </a:pPr>
              <a:t>3</a:t>
            </a:fld>
            <a:endParaRPr lang="nb-NO"/>
          </a:p>
        </p:txBody>
      </p:sp>
    </p:spTree>
    <p:extLst>
      <p:ext uri="{BB962C8B-B14F-4D97-AF65-F5344CB8AC3E}">
        <p14:creationId xmlns:p14="http://schemas.microsoft.com/office/powerpoint/2010/main" val="105694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 femtrinns motivasjonsmetode</a:t>
            </a:r>
            <a:br>
              <a:rPr lang="nb-NO" dirty="0"/>
            </a:br>
            <a:endParaRPr lang="nb-NO" dirty="0"/>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0546" y="1657324"/>
            <a:ext cx="4754218" cy="4254525"/>
          </a:xfrm>
          <a:prstGeom prst="rect">
            <a:avLst/>
          </a:prstGeom>
        </p:spPr>
      </p:pic>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en-US"/>
              <a:t>Copyright: Gerd Martina Langeland &amp; May Olaug Horverak</a:t>
            </a:r>
            <a:endParaRPr lang="nb-NO"/>
          </a:p>
        </p:txBody>
      </p:sp>
      <p:sp>
        <p:nvSpPr>
          <p:cNvPr id="3" name="Plassholder for lysbildenummer 2">
            <a:extLst>
              <a:ext uri="{FF2B5EF4-FFF2-40B4-BE49-F238E27FC236}">
                <a16:creationId xmlns:a16="http://schemas.microsoft.com/office/drawing/2014/main" id="{562F9874-C735-7A49-BAEA-4BFF33CB3914}"/>
              </a:ext>
            </a:extLst>
          </p:cNvPr>
          <p:cNvSpPr>
            <a:spLocks noGrp="1"/>
          </p:cNvSpPr>
          <p:nvPr>
            <p:ph type="sldNum" sz="quarter" idx="4"/>
          </p:nvPr>
        </p:nvSpPr>
        <p:spPr/>
        <p:txBody>
          <a:bodyPr/>
          <a:lstStyle/>
          <a:p>
            <a:fld id="{67AD1A7C-3E55-45E2-AE43-F8C6920D9156}" type="slidenum">
              <a:rPr lang="nb-NO" smtClean="0"/>
              <a:pPr/>
              <a:t>4</a:t>
            </a:fld>
            <a:endParaRPr lang="nb-NO"/>
          </a:p>
        </p:txBody>
      </p:sp>
      <p:sp>
        <p:nvSpPr>
          <p:cNvPr id="8" name="TekstSylinder 7"/>
          <p:cNvSpPr txBox="1"/>
          <p:nvPr/>
        </p:nvSpPr>
        <p:spPr>
          <a:xfrm>
            <a:off x="7149168" y="2184699"/>
            <a:ext cx="3155284" cy="830997"/>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Hvem har ansvar for å gå opp trinnene?</a:t>
            </a:r>
          </a:p>
        </p:txBody>
      </p:sp>
      <p:sp>
        <p:nvSpPr>
          <p:cNvPr id="5" name="TekstSylinder 4">
            <a:extLst>
              <a:ext uri="{FF2B5EF4-FFF2-40B4-BE49-F238E27FC236}">
                <a16:creationId xmlns:a16="http://schemas.microsoft.com/office/drawing/2014/main" id="{668D2CF2-922C-4764-9514-25F970E71890}"/>
              </a:ext>
            </a:extLst>
          </p:cNvPr>
          <p:cNvSpPr txBox="1"/>
          <p:nvPr/>
        </p:nvSpPr>
        <p:spPr>
          <a:xfrm>
            <a:off x="7097027" y="4342189"/>
            <a:ext cx="3259567" cy="1569660"/>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Skal jeg gå alene?</a:t>
            </a:r>
          </a:p>
          <a:p>
            <a:endParaRPr lang="nb-NO" sz="2400" b="1" dirty="0">
              <a:latin typeface="Arial" panose="020B0604020202020204" pitchFamily="34" charset="0"/>
              <a:cs typeface="Arial" panose="020B0604020202020204" pitchFamily="34" charset="0"/>
            </a:endParaRPr>
          </a:p>
          <a:p>
            <a:r>
              <a:rPr lang="nb-NO" sz="2400" b="1" dirty="0">
                <a:latin typeface="Arial" panose="020B0604020202020204" pitchFamily="34" charset="0"/>
                <a:cs typeface="Arial" panose="020B0604020202020204" pitchFamily="34" charset="0"/>
              </a:rPr>
              <a:t>Skal jeg gå sammen med noen?</a:t>
            </a:r>
          </a:p>
        </p:txBody>
      </p:sp>
    </p:spTree>
    <p:extLst>
      <p:ext uri="{BB962C8B-B14F-4D97-AF65-F5344CB8AC3E}">
        <p14:creationId xmlns:p14="http://schemas.microsoft.com/office/powerpoint/2010/main" val="88949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Hvordan ser trappetrinnene dine ut?</a:t>
            </a:r>
          </a:p>
        </p:txBody>
      </p:sp>
      <p:pic>
        <p:nvPicPr>
          <p:cNvPr id="5" name="Plassholder for innhold 4">
            <a:extLst>
              <a:ext uri="{FF2B5EF4-FFF2-40B4-BE49-F238E27FC236}">
                <a16:creationId xmlns:a16="http://schemas.microsoft.com/office/drawing/2014/main" id="{174994CB-80FC-4BDA-8BC5-6873B6E3E9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2128216"/>
            <a:ext cx="7620000" cy="3530600"/>
          </a:xfrm>
          <a:prstGeom prst="rect">
            <a:avLst/>
          </a:prstGeom>
        </p:spPr>
      </p:pic>
      <p:sp>
        <p:nvSpPr>
          <p:cNvPr id="4" name="Plassholder for bunntekst 3">
            <a:extLst>
              <a:ext uri="{FF2B5EF4-FFF2-40B4-BE49-F238E27FC236}">
                <a16:creationId xmlns:a16="http://schemas.microsoft.com/office/drawing/2014/main" id="{DCE54898-E2AB-4023-9143-865D2CAEE996}"/>
              </a:ext>
            </a:extLst>
          </p:cNvPr>
          <p:cNvSpPr>
            <a:spLocks noGrp="1"/>
          </p:cNvSpPr>
          <p:nvPr>
            <p:ph type="ftr" sz="quarter" idx="11"/>
          </p:nvPr>
        </p:nvSpPr>
        <p:spPr/>
        <p:txBody>
          <a:bodyPr/>
          <a:lstStyle/>
          <a:p>
            <a:r>
              <a:rPr lang="nb-NO"/>
              <a:t>Copyright: Gerd Martina Langeland &amp; May Olaug Horverak</a:t>
            </a:r>
          </a:p>
        </p:txBody>
      </p:sp>
      <p:sp>
        <p:nvSpPr>
          <p:cNvPr id="3" name="Plassholder for lysbildenummer 2">
            <a:extLst>
              <a:ext uri="{FF2B5EF4-FFF2-40B4-BE49-F238E27FC236}">
                <a16:creationId xmlns:a16="http://schemas.microsoft.com/office/drawing/2014/main" id="{EA543D55-8761-EE41-8FCD-735DA6739DA3}"/>
              </a:ext>
            </a:extLst>
          </p:cNvPr>
          <p:cNvSpPr>
            <a:spLocks noGrp="1"/>
          </p:cNvSpPr>
          <p:nvPr>
            <p:ph type="sldNum" sz="quarter" idx="4"/>
          </p:nvPr>
        </p:nvSpPr>
        <p:spPr/>
        <p:txBody>
          <a:bodyPr/>
          <a:lstStyle/>
          <a:p>
            <a:fld id="{67AD1A7C-3E55-45E2-AE43-F8C6920D9156}" type="slidenum">
              <a:rPr lang="nb-NO" smtClean="0"/>
              <a:pPr/>
              <a:t>5</a:t>
            </a:fld>
            <a:endParaRPr lang="nb-NO"/>
          </a:p>
        </p:txBody>
      </p:sp>
    </p:spTree>
    <p:extLst>
      <p:ext uri="{BB962C8B-B14F-4D97-AF65-F5344CB8AC3E}">
        <p14:creationId xmlns:p14="http://schemas.microsoft.com/office/powerpoint/2010/main" val="334031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Kjernen i motivasjonsmetoden</a:t>
            </a:r>
          </a:p>
        </p:txBody>
      </p:sp>
      <p:sp>
        <p:nvSpPr>
          <p:cNvPr id="3" name="Plassholder for innhold 2"/>
          <p:cNvSpPr>
            <a:spLocks noGrp="1"/>
          </p:cNvSpPr>
          <p:nvPr>
            <p:ph idx="1"/>
          </p:nvPr>
        </p:nvSpPr>
        <p:spPr>
          <a:xfrm>
            <a:off x="1728782" y="2196407"/>
            <a:ext cx="6048997" cy="3777622"/>
          </a:xfrm>
        </p:spPr>
        <p:txBody>
          <a:bodyPr/>
          <a:lstStyle/>
          <a:p>
            <a:r>
              <a:rPr lang="nb-NO" sz="2400" b="1" dirty="0"/>
              <a:t>HVA </a:t>
            </a:r>
            <a:r>
              <a:rPr lang="nb-NO" sz="2400" b="1" dirty="0">
                <a:solidFill>
                  <a:srgbClr val="0070C0"/>
                </a:solidFill>
              </a:rPr>
              <a:t>ØNSKER</a:t>
            </a:r>
            <a:r>
              <a:rPr lang="nb-NO" sz="2400" b="1" dirty="0"/>
              <a:t> JEG Å GJØRE MED LIVET MITT?</a:t>
            </a:r>
          </a:p>
          <a:p>
            <a:r>
              <a:rPr lang="nb-NO" sz="2400" b="1" dirty="0"/>
              <a:t>HVA GJØR MEG </a:t>
            </a:r>
            <a:r>
              <a:rPr lang="nb-NO" sz="2400" b="1" dirty="0">
                <a:solidFill>
                  <a:srgbClr val="00B050"/>
                </a:solidFill>
              </a:rPr>
              <a:t>GLAD</a:t>
            </a:r>
            <a:r>
              <a:rPr lang="nb-NO" sz="2400" b="1" dirty="0"/>
              <a:t>?</a:t>
            </a:r>
          </a:p>
          <a:p>
            <a:r>
              <a:rPr lang="nb-NO" sz="2400" b="1" dirty="0"/>
              <a:t>HVA ER </a:t>
            </a:r>
            <a:r>
              <a:rPr lang="nb-NO" sz="2400" b="1" dirty="0">
                <a:solidFill>
                  <a:srgbClr val="FF0000"/>
                </a:solidFill>
              </a:rPr>
              <a:t>VIKTIG</a:t>
            </a:r>
            <a:r>
              <a:rPr lang="nb-NO" sz="2400" b="1" dirty="0"/>
              <a:t> FOR MEG?</a:t>
            </a:r>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en-US"/>
              <a:t>Copyright: Gerd Martina Langeland &amp; May Olaug Horverak</a:t>
            </a:r>
            <a:endParaRPr lang="nb-NO"/>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6</a:t>
            </a:fld>
            <a:endParaRPr lang="nb-NO"/>
          </a:p>
        </p:txBody>
      </p:sp>
      <p:pic>
        <p:nvPicPr>
          <p:cNvPr id="7" name="Bilde 6" descr="Et bilde som inneholder person, foto, stående, poserer&#10;&#10;Automatisk generert beskrivelse">
            <a:extLst>
              <a:ext uri="{FF2B5EF4-FFF2-40B4-BE49-F238E27FC236}">
                <a16:creationId xmlns:a16="http://schemas.microsoft.com/office/drawing/2014/main" id="{B85BE90B-2513-4B9F-9DFA-15836DF8C5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1412" y="915517"/>
            <a:ext cx="4525909" cy="5321715"/>
          </a:xfrm>
          <a:prstGeom prst="rect">
            <a:avLst/>
          </a:prstGeom>
        </p:spPr>
      </p:pic>
    </p:spTree>
    <p:extLst>
      <p:ext uri="{BB962C8B-B14F-4D97-AF65-F5344CB8AC3E}">
        <p14:creationId xmlns:p14="http://schemas.microsoft.com/office/powerpoint/2010/main" val="270273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 2 og 3 i metoden</a:t>
            </a:r>
          </a:p>
        </p:txBody>
      </p:sp>
      <p:sp>
        <p:nvSpPr>
          <p:cNvPr id="3" name="Plassholder for innhold 2"/>
          <p:cNvSpPr>
            <a:spLocks noGrp="1"/>
          </p:cNvSpPr>
          <p:nvPr>
            <p:ph idx="1"/>
          </p:nvPr>
        </p:nvSpPr>
        <p:spPr/>
        <p:txBody>
          <a:bodyPr/>
          <a:lstStyle/>
          <a:p>
            <a:pPr>
              <a:buFont typeface="+mj-lt"/>
              <a:buAutoNum type="arabicPeriod"/>
            </a:pPr>
            <a:r>
              <a:rPr lang="nb-NO" sz="4400" b="1" dirty="0"/>
              <a:t> </a:t>
            </a:r>
            <a:r>
              <a:rPr lang="nb-NO" sz="4400" b="1" dirty="0">
                <a:solidFill>
                  <a:srgbClr val="FF0000"/>
                </a:solidFill>
              </a:rPr>
              <a:t>Viktig</a:t>
            </a:r>
          </a:p>
          <a:p>
            <a:pPr>
              <a:buAutoNum type="arabicPeriod"/>
            </a:pPr>
            <a:r>
              <a:rPr lang="en-US" sz="4400" b="1" dirty="0"/>
              <a:t> </a:t>
            </a:r>
            <a:r>
              <a:rPr lang="en-US" sz="4400" b="1" dirty="0" err="1">
                <a:solidFill>
                  <a:srgbClr val="0070C0"/>
                </a:solidFill>
              </a:rPr>
              <a:t>Suksessfaktorer</a:t>
            </a:r>
            <a:endParaRPr lang="en-US" sz="4400" b="1" dirty="0">
              <a:solidFill>
                <a:srgbClr val="0070C0"/>
              </a:solidFill>
            </a:endParaRPr>
          </a:p>
          <a:p>
            <a:pPr>
              <a:buFont typeface=".Lucida Grande UI Regular"/>
              <a:buAutoNum type="arabicPeriod"/>
            </a:pPr>
            <a:r>
              <a:rPr lang="nb-NO" sz="4400" b="1" dirty="0"/>
              <a:t> </a:t>
            </a:r>
            <a:r>
              <a:rPr lang="nb-NO" sz="4400" b="1" dirty="0">
                <a:solidFill>
                  <a:srgbClr val="00B050"/>
                </a:solidFill>
              </a:rPr>
              <a:t>Hindringer</a:t>
            </a:r>
          </a:p>
          <a:p>
            <a:pPr marL="0" indent="0">
              <a:buNone/>
            </a:pPr>
            <a:endParaRPr lang="en-US" b="1" dirty="0"/>
          </a:p>
          <a:p>
            <a:pPr marL="0" indent="0">
              <a:buNone/>
            </a:pPr>
            <a:r>
              <a:rPr lang="nb-NO" dirty="0"/>
              <a:t> </a:t>
            </a:r>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C2C5EEBE-AE1A-436F-A1B7-E4EC072EA89F}"/>
              </a:ext>
            </a:extLst>
          </p:cNvPr>
          <p:cNvSpPr>
            <a:spLocks noGrp="1"/>
          </p:cNvSpPr>
          <p:nvPr>
            <p:ph type="ftr" sz="quarter" idx="11"/>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80C404FB-2740-7847-8176-0AD06780CF1B}"/>
              </a:ext>
            </a:extLst>
          </p:cNvPr>
          <p:cNvSpPr>
            <a:spLocks noGrp="1"/>
          </p:cNvSpPr>
          <p:nvPr>
            <p:ph type="sldNum" sz="quarter" idx="4"/>
          </p:nvPr>
        </p:nvSpPr>
        <p:spPr/>
        <p:txBody>
          <a:bodyPr/>
          <a:lstStyle/>
          <a:p>
            <a:fld id="{67AD1A7C-3E55-45E2-AE43-F8C6920D9156}" type="slidenum">
              <a:rPr lang="nb-NO" smtClean="0"/>
              <a:pPr/>
              <a:t>7</a:t>
            </a:fld>
            <a:endParaRPr lang="nb-NO"/>
          </a:p>
        </p:txBody>
      </p:sp>
      <p:pic>
        <p:nvPicPr>
          <p:cNvPr id="8" name="Bilde 7" descr="Et bilde som inneholder snø, utendørs, mann, ridning&#10;&#10;Automatisk generert beskrivelse">
            <a:extLst>
              <a:ext uri="{FF2B5EF4-FFF2-40B4-BE49-F238E27FC236}">
                <a16:creationId xmlns:a16="http://schemas.microsoft.com/office/drawing/2014/main" id="{05F61AB6-0153-43E2-B163-6094D72AA7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700" y="1905000"/>
            <a:ext cx="4958222" cy="3549260"/>
          </a:xfrm>
          <a:prstGeom prst="rect">
            <a:avLst/>
          </a:prstGeom>
        </p:spPr>
      </p:pic>
    </p:spTree>
    <p:extLst>
      <p:ext uri="{BB962C8B-B14F-4D97-AF65-F5344CB8AC3E}">
        <p14:creationId xmlns:p14="http://schemas.microsoft.com/office/powerpoint/2010/main" val="3792802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a:t>
            </a:r>
          </a:p>
        </p:txBody>
      </p:sp>
      <p:sp>
        <p:nvSpPr>
          <p:cNvPr id="3" name="Plassholder for innhold 2"/>
          <p:cNvSpPr>
            <a:spLocks noGrp="1"/>
          </p:cNvSpPr>
          <p:nvPr>
            <p:ph idx="1"/>
          </p:nvPr>
        </p:nvSpPr>
        <p:spPr/>
        <p:txBody>
          <a:bodyPr>
            <a:normAutofit/>
          </a:bodyPr>
          <a:lstStyle/>
          <a:p>
            <a:pPr marL="0" indent="0">
              <a:buNone/>
            </a:pPr>
            <a:r>
              <a:rPr lang="nb-NO" sz="5400" b="1" dirty="0"/>
              <a:t>Hva er </a:t>
            </a:r>
            <a:r>
              <a:rPr lang="nb-NO" sz="5400" b="1" dirty="0">
                <a:solidFill>
                  <a:srgbClr val="FF0000"/>
                </a:solidFill>
              </a:rPr>
              <a:t>viktig</a:t>
            </a:r>
            <a:r>
              <a:rPr lang="nb-NO" sz="5400" b="1" dirty="0"/>
              <a:t> </a:t>
            </a:r>
          </a:p>
          <a:p>
            <a:pPr marL="0" indent="0">
              <a:buNone/>
            </a:pPr>
            <a:r>
              <a:rPr lang="nb-NO" sz="5400" b="1" dirty="0"/>
              <a:t>for at du skal ha det godt </a:t>
            </a:r>
          </a:p>
          <a:p>
            <a:pPr marL="0" indent="0">
              <a:buNone/>
            </a:pPr>
            <a:r>
              <a:rPr lang="nb-NO" sz="5400" b="1" dirty="0"/>
              <a:t>på </a:t>
            </a:r>
            <a:r>
              <a:rPr lang="nb-NO" sz="5400" b="1" dirty="0">
                <a:solidFill>
                  <a:srgbClr val="0070C0"/>
                </a:solidFill>
              </a:rPr>
              <a:t>skolen</a:t>
            </a:r>
            <a:r>
              <a:rPr lang="nb-NO" sz="5400" b="1" dirty="0"/>
              <a:t> og i </a:t>
            </a:r>
            <a:r>
              <a:rPr lang="nb-NO" sz="5400" b="1" dirty="0">
                <a:solidFill>
                  <a:srgbClr val="00B050"/>
                </a:solidFill>
              </a:rPr>
              <a:t>fritida</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8</a:t>
            </a:fld>
            <a:endParaRPr lang="nb-NO" dirty="0"/>
          </a:p>
        </p:txBody>
      </p:sp>
    </p:spTree>
    <p:extLst>
      <p:ext uri="{BB962C8B-B14F-4D97-AF65-F5344CB8AC3E}">
        <p14:creationId xmlns:p14="http://schemas.microsoft.com/office/powerpoint/2010/main" val="311457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2:</a:t>
            </a:r>
          </a:p>
        </p:txBody>
      </p:sp>
      <p:sp>
        <p:nvSpPr>
          <p:cNvPr id="3" name="Plassholder for innhold 2"/>
          <p:cNvSpPr>
            <a:spLocks noGrp="1"/>
          </p:cNvSpPr>
          <p:nvPr>
            <p:ph idx="1"/>
          </p:nvPr>
        </p:nvSpPr>
        <p:spPr/>
        <p:txBody>
          <a:bodyPr>
            <a:normAutofit/>
          </a:bodyPr>
          <a:lstStyle/>
          <a:p>
            <a:pPr marL="0" indent="0">
              <a:buNone/>
            </a:pPr>
            <a:r>
              <a:rPr lang="nb-NO" sz="5400" b="1" dirty="0"/>
              <a:t>Hva er du </a:t>
            </a:r>
            <a:r>
              <a:rPr lang="nb-NO" sz="5400" b="1" dirty="0">
                <a:solidFill>
                  <a:srgbClr val="FF0000"/>
                </a:solidFill>
              </a:rPr>
              <a:t>god på</a:t>
            </a:r>
            <a:r>
              <a:rPr lang="nb-NO" sz="5400" b="1" dirty="0"/>
              <a:t>, </a:t>
            </a:r>
          </a:p>
          <a:p>
            <a:pPr marL="0" indent="0">
              <a:buNone/>
            </a:pPr>
            <a:r>
              <a:rPr lang="nb-NO" sz="5400" b="1" dirty="0"/>
              <a:t>og hva er du </a:t>
            </a:r>
            <a:r>
              <a:rPr lang="nb-NO" sz="5400" b="1" dirty="0">
                <a:solidFill>
                  <a:srgbClr val="0070C0"/>
                </a:solidFill>
              </a:rPr>
              <a:t>fornøyd med </a:t>
            </a:r>
          </a:p>
          <a:p>
            <a:pPr marL="0" indent="0">
              <a:buNone/>
            </a:pPr>
            <a:r>
              <a:rPr lang="nb-NO" sz="5400" b="1" dirty="0"/>
              <a:t>i livet ditt?</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9</a:t>
            </a:fld>
            <a:endParaRPr lang="nb-NO" dirty="0"/>
          </a:p>
        </p:txBody>
      </p:sp>
    </p:spTree>
    <p:extLst>
      <p:ext uri="{BB962C8B-B14F-4D97-AF65-F5344CB8AC3E}">
        <p14:creationId xmlns:p14="http://schemas.microsoft.com/office/powerpoint/2010/main" val="2363472488"/>
      </p:ext>
    </p:extLst>
  </p:cSld>
  <p:clrMapOvr>
    <a:masterClrMapping/>
  </p:clrMapOvr>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mm-ppt-200919-02" id="{D5197705-60A6-054A-92C0-8DDDCE104254}" vid="{DC6C89E2-97F1-8843-80BA-82592891D6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330B030E51F442B40A6DA5A7EE2C2B" ma:contentTypeVersion="12" ma:contentTypeDescription="Create a new document." ma:contentTypeScope="" ma:versionID="1d90484e143267da342572c452b30bb8">
  <xsd:schema xmlns:xsd="http://www.w3.org/2001/XMLSchema" xmlns:xs="http://www.w3.org/2001/XMLSchema" xmlns:p="http://schemas.microsoft.com/office/2006/metadata/properties" xmlns:ns3="9364819c-50d3-4fbf-86ef-834b03717078" xmlns:ns4="a05db560-430f-4250-8278-507f810d5878" targetNamespace="http://schemas.microsoft.com/office/2006/metadata/properties" ma:root="true" ma:fieldsID="ee45e8202a5d3d2b918e1c1e19999503" ns3:_="" ns4:_="">
    <xsd:import namespace="9364819c-50d3-4fbf-86ef-834b03717078"/>
    <xsd:import namespace="a05db560-430f-4250-8278-507f810d587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4819c-50d3-4fbf-86ef-834b037170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5db560-430f-4250-8278-507f810d587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8B4A47-D341-4ABD-8B48-E0E56610B3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64819c-50d3-4fbf-86ef-834b03717078"/>
    <ds:schemaRef ds:uri="a05db560-430f-4250-8278-507f810d58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337A0D-B737-4764-B198-7EDD565649A5}">
  <ds:schemaRefs>
    <ds:schemaRef ds:uri="http://schemas.openxmlformats.org/package/2006/metadata/core-properties"/>
    <ds:schemaRef ds:uri="9364819c-50d3-4fbf-86ef-834b03717078"/>
    <ds:schemaRef ds:uri="http://purl.org/dc/dcmitype/"/>
    <ds:schemaRef ds:uri="http://purl.org/dc/terms/"/>
    <ds:schemaRef ds:uri="http://schemas.microsoft.com/office/2006/metadata/properties"/>
    <ds:schemaRef ds:uri="a05db560-430f-4250-8278-507f810d5878"/>
    <ds:schemaRef ds:uri="http://schemas.microsoft.com/office/2006/documentManagement/typ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AA94E738-F476-4D04-936A-CB15872054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samm-mal-2019</Template>
  <TotalTime>25</TotalTime>
  <Words>5918</Words>
  <Application>Microsoft Office PowerPoint</Application>
  <PresentationFormat>Widescreen</PresentationFormat>
  <Paragraphs>245</Paragraphs>
  <Slides>28</Slides>
  <Notes>28</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28</vt:i4>
      </vt:variant>
    </vt:vector>
  </HeadingPairs>
  <TitlesOfParts>
    <vt:vector size="35" baseType="lpstr">
      <vt:lpstr>.Lucida Grande UI Regular</vt:lpstr>
      <vt:lpstr>Arial</vt:lpstr>
      <vt:lpstr>Calibri</vt:lpstr>
      <vt:lpstr>Century Gothic</vt:lpstr>
      <vt:lpstr>Wingdings</vt:lpstr>
      <vt:lpstr>Wingdings 3</vt:lpstr>
      <vt:lpstr>Tryllestav</vt:lpstr>
      <vt:lpstr>Systematisk arbeid med  mestring, medvirkning og motivasjon  i voksenopplæring</vt:lpstr>
      <vt:lpstr>Motivasjon og livsmestring økt 1</vt:lpstr>
      <vt:lpstr>Fellesskap</vt:lpstr>
      <vt:lpstr>En femtrinns motivasjonsmetode </vt:lpstr>
      <vt:lpstr>Hvordan ser trappetrinnene dine ut?</vt:lpstr>
      <vt:lpstr>Kjernen i motivasjonsmetoden</vt:lpstr>
      <vt:lpstr>Trinn 1, 2 og 3 i metoden</vt:lpstr>
      <vt:lpstr>Trinn 1:</vt:lpstr>
      <vt:lpstr>Trinn 2:</vt:lpstr>
      <vt:lpstr>Trinn 3:</vt:lpstr>
      <vt:lpstr>NESTE GANG:</vt:lpstr>
      <vt:lpstr>Motivasjon og livsmestring økt 2</vt:lpstr>
      <vt:lpstr>Dette er viktig for oss:</vt:lpstr>
      <vt:lpstr>Vi er gode på og fornøyde med:</vt:lpstr>
      <vt:lpstr>Dette hindrer oss i å ha det godt:</vt:lpstr>
      <vt:lpstr>Avtale</vt:lpstr>
      <vt:lpstr>Dette kan vi gjøre noe med:</vt:lpstr>
      <vt:lpstr>Avtale</vt:lpstr>
      <vt:lpstr>Motivasjon og livsmestring økt 3</vt:lpstr>
      <vt:lpstr>Fokus og gjennomføring:</vt:lpstr>
      <vt:lpstr>Vi reflekterer:</vt:lpstr>
      <vt:lpstr>Avtale</vt:lpstr>
      <vt:lpstr>Motivasjon og mestring i fagene</vt:lpstr>
      <vt:lpstr>Femtrinnsmetoden i fag</vt:lpstr>
      <vt:lpstr>Livet kan være som en stri elv</vt:lpstr>
      <vt:lpstr>Fokusmodellen</vt:lpstr>
      <vt:lpstr>Refleksjoner og individuelle planer</vt:lpstr>
      <vt:lpstr>Systematisk arbeid med mestring, medvirkning og motivasjon    - støttet av Helsedirektoratet og Agder fylkeskommune gjennom folkehelseprosjektet På felles vei – helsefremmende barnehager og skoler (HBS), Agder fylkeskkommune gjennom Veikart for bedre levekår på Agder, Universitetet i Agder, ABUP Sørlandet Sykehus, Integrerings- og mangfoldsdirektoratet og Statsforvalteren i Agder  Takk til følgende bidragsytere i arbeidet med SAMM:  John Petter Fagerhaug, Karianne Rosef, Eva Carmen Jenssen, Kedir Diary, Toril Espegren og Maria Bjerke Dalene Takk også til forskere på UiA som har bidratt. </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Langeland, Gerd Martina</dc:creator>
  <cp:lastModifiedBy>May Olaug Horverak</cp:lastModifiedBy>
  <cp:revision>72</cp:revision>
  <dcterms:created xsi:type="dcterms:W3CDTF">2019-09-20T12:36:21Z</dcterms:created>
  <dcterms:modified xsi:type="dcterms:W3CDTF">2021-03-29T21:10:02Z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0x01010006330B030E51F442B40A6DA5A7EE2C2B</vt:lpwstr>
  </property>
</Properties>
</file>