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341" r:id="rId5"/>
    <p:sldId id="337" r:id="rId6"/>
    <p:sldId id="340" r:id="rId7"/>
    <p:sldId id="339" r:id="rId8"/>
    <p:sldId id="33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78"/>
    <a:srgbClr val="76CBED"/>
    <a:srgbClr val="213871"/>
    <a:srgbClr val="42424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3BF20-8126-4700-A32B-B002B74530C3}" v="1" dt="2021-07-09T09:10:01.7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2984" autoAdjust="0"/>
  </p:normalViewPr>
  <p:slideViewPr>
    <p:cSldViewPr snapToGrid="0">
      <p:cViewPr varScale="1">
        <p:scale>
          <a:sx n="56" d="100"/>
          <a:sy n="56" d="100"/>
        </p:scale>
        <p:origin x="26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 Olaug Horverak" userId="a7850010-3044-4b4d-9f15-38caa34ae48c" providerId="ADAL" clId="{9643BF20-8126-4700-A32B-B002B74530C3}"/>
    <pc:docChg chg="delSld">
      <pc:chgData name="May Olaug Horverak" userId="a7850010-3044-4b4d-9f15-38caa34ae48c" providerId="ADAL" clId="{9643BF20-8126-4700-A32B-B002B74530C3}" dt="2021-07-09T09:09:47.207" v="0" actId="47"/>
      <pc:docMkLst>
        <pc:docMk/>
      </pc:docMkLst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1909454509" sldId="256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2702736638" sldId="258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889493872" sldId="262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3792802746" sldId="268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3340315669" sldId="270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1538714592" sldId="278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1462732358" sldId="294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2584716926" sldId="301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3114576948" sldId="309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4003205566" sldId="310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2363472488" sldId="311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3837101176" sldId="313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496601042" sldId="314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188300793" sldId="315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919520266" sldId="320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2668942016" sldId="322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199836856" sldId="332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3551761026" sldId="334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105694205" sldId="335"/>
        </pc:sldMkLst>
      </pc:sldChg>
      <pc:sldChg chg="del">
        <pc:chgData name="May Olaug Horverak" userId="a7850010-3044-4b4d-9f15-38caa34ae48c" providerId="ADAL" clId="{9643BF20-8126-4700-A32B-B002B74530C3}" dt="2021-07-09T09:09:47.207" v="0" actId="47"/>
        <pc:sldMkLst>
          <pc:docMk/>
          <pc:sldMk cId="4247329507" sldId="3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A85DC-8C3C-4CD2-9ADF-14149B5A62AC}" type="datetimeFigureOut">
              <a:rPr lang="nb-NO" smtClean="0"/>
              <a:t>09.07.2021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FEA3-437D-4335-B615-4E065C45DE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86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amm.uia.no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Dette er en presentasjon av en femtrinnsmetode for systematisk arbeid med mestring og motivasjon i voksenopplæring, en metode som har deltakeren i sentrum.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41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/>
              <a:t>Følgende spørsmål bruker du som forberedelse til samtale med flyktningetjeneste og voksenopplæring for å lage eller justere din personlige plan for fremtiden. Spørsmål 1: Viktig: a. Hva er viktig i livet ditt? b. Hva er ditt langsiktige mål?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28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Spørsmål 2. Suksessfaktorer: a. </a:t>
            </a:r>
            <a:r>
              <a:rPr lang="nb-NO" sz="26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er du god på? b. Hva er bra i livet ditt nå?</a:t>
            </a:r>
            <a:endParaRPr lang="nb-NO" sz="28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28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Spørsmål 3. Hindringer: a. </a:t>
            </a:r>
            <a:r>
              <a:rPr lang="nb-NO" sz="26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det noe som gjør at du ikke har det bra? b. Hva gjør det vanskelig for deg å nå målene dine?</a:t>
            </a:r>
          </a:p>
          <a:p>
            <a:pPr marL="0" indent="0">
              <a:buNone/>
            </a:pPr>
            <a:endParaRPr lang="nb-NO" b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039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Spørsmål 4: Fokus. </a:t>
            </a:r>
          </a:p>
          <a:p>
            <a:r>
              <a:rPr lang="nb-NO"/>
              <a:t>Hvis du går på norskopplæring reflekterer du over følgende spørsmål: </a:t>
            </a:r>
          </a:p>
          <a:p>
            <a:pPr marL="228600" indent="-228600">
              <a:buAutoNum type="alphaLcPeriod"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ønsker du å gjøre eller jobbe med i framtiden?</a:t>
            </a:r>
            <a:r>
              <a:rPr lang="nb-NO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kan du oppnå det? c. Hva vil du ha fokus på i nær framtid for å nå målet ditt?</a:t>
            </a:r>
          </a:p>
          <a:p>
            <a:pPr marL="0" indent="0"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Hvis du går på grunnskoleopplæring svarer du på følgende spørsmål: </a:t>
            </a:r>
          </a:p>
          <a:p>
            <a:pPr marL="0" indent="0"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nb-NO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Hvilken studieretning tenker du å søke på videre? </a:t>
            </a:r>
            <a:r>
              <a:rPr lang="nb-NO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nb-NO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kan du forberede deg på videregående skole? </a:t>
            </a:r>
            <a:r>
              <a:rPr lang="nb-NO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nb-NO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vil du ha fokus på i nær framtid for å nå målet ditt?</a:t>
            </a:r>
          </a:p>
          <a:p>
            <a:pPr marL="0" indent="0">
              <a:buNone/>
            </a:pPr>
            <a:endParaRPr lang="nb-NO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195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2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Spørsmål 5. Gjennomføring: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Font typeface="+mj-lt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Gi eksempler på hva du konkret skal gjøre for å gjennomføre arbeidet med fokusområdet ditt?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Hvordan kan du følge med på at du får gjort det du har bestemt deg for?’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nb-NO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Dersom spørsmål 4 og 5 er vanskelige å svare på som forberedelse til samtale, diskuterer dere dette i selve samtalen.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141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/>
              <a:t>Prosjektet </a:t>
            </a:r>
            <a:r>
              <a:rPr lang="nb-NO" sz="1600" i="1"/>
              <a:t>Deltakeren i sentrum</a:t>
            </a:r>
            <a:br>
              <a:rPr lang="nb-NO" sz="1600" i="1"/>
            </a:br>
            <a:r>
              <a:rPr lang="nb-NO" sz="1600" i="1"/>
              <a:t>- økt brukermedvirkning i arbeid med individuell plan </a:t>
            </a:r>
            <a:r>
              <a:rPr lang="nb-NO" sz="1600"/>
              <a:t>er støttet av </a:t>
            </a:r>
            <a:r>
              <a:rPr lang="nb-NO" sz="1600" dirty="0" err="1"/>
              <a:t>IMDi</a:t>
            </a:r>
            <a:r>
              <a:rPr lang="nb-NO" sz="1600" dirty="0"/>
              <a:t> – Integrerings- og </a:t>
            </a:r>
            <a:r>
              <a:rPr lang="nb-NO" sz="1600" dirty="0" err="1"/>
              <a:t>Mangfoldsdirektoratet</a:t>
            </a:r>
            <a:r>
              <a:rPr lang="nb-NO" sz="1600" dirty="0"/>
              <a:t>. Prosjektet er utviklet i et samarbeid mellom May Olaug Horverak, rektor ved Birkenes Læringssenter, Maria Bjerke Dalene, leder av Birkenes flyktningetjeneste og Kedir Diary, miljøarbeider ved Lillesand voksenopplæring, med god støtte fra andre ansatte i organisasjonene våre.</a:t>
            </a:r>
            <a:br>
              <a:rPr lang="nb-NO" sz="1600" dirty="0"/>
            </a:br>
            <a:br>
              <a:rPr lang="nb-NO" sz="1600" dirty="0"/>
            </a:br>
            <a:r>
              <a:rPr lang="nb-NO" sz="1200" dirty="0"/>
              <a:t>Dette er en videreføring av prosjektet SAMM – Systematisk Arbeid med Mestring og Motivasjon støttet av Helsedirektoratet, Agder fylkeskommune, </a:t>
            </a:r>
            <a:r>
              <a:rPr lang="nb-NO" sz="1200" dirty="0" err="1"/>
              <a:t>UiA</a:t>
            </a:r>
            <a:r>
              <a:rPr lang="nb-NO" sz="1200" dirty="0"/>
              <a:t> og ABUP Sørlandet Sykehus. Femtrinnsmetoden og fokusmodellen i SAMM er utviklet i et samarbeid mellom </a:t>
            </a:r>
          </a:p>
          <a:p>
            <a:r>
              <a:rPr lang="nb-NO" sz="1200" dirty="0"/>
              <a:t>lektor Gerd Martina Langeland ved Lillesand videregående skole, som også er prosjektleder i SAMM i videregående skole, </a:t>
            </a:r>
          </a:p>
          <a:p>
            <a:r>
              <a:rPr lang="nb-NO" sz="1200" dirty="0"/>
              <a:t>rektor ved Birkenes Læringssenter May Olaug Horverak, som også er forsker og prosjektleder i SAMM i grunnskole og voksenopplæring, </a:t>
            </a:r>
          </a:p>
          <a:p>
            <a:r>
              <a:rPr lang="nb-NO" sz="1200" dirty="0"/>
              <a:t>psykolog John Petter Fagerhaug og </a:t>
            </a:r>
          </a:p>
          <a:p>
            <a:r>
              <a:rPr lang="nb-NO" sz="1200" dirty="0"/>
              <a:t>klinisk vernepleier Karianne Rosef. </a:t>
            </a:r>
          </a:p>
          <a:p>
            <a:r>
              <a:rPr lang="nb-NO" sz="1200" dirty="0"/>
              <a:t>Mer informasjon og materiale finner dere på websiden </a:t>
            </a:r>
            <a:r>
              <a:rPr lang="nb-NO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https://samm.uia.no/</a:t>
            </a:r>
            <a:r>
              <a:rPr lang="nb-NO" sz="120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933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782" y="2297609"/>
            <a:ext cx="9973221" cy="2262781"/>
          </a:xfrm>
        </p:spPr>
        <p:txBody>
          <a:bodyPr anchor="b">
            <a:normAutofit/>
          </a:bodyPr>
          <a:lstStyle>
            <a:lvl1pPr>
              <a:lnSpc>
                <a:spcPts val="5000"/>
              </a:lnSpc>
              <a:defRPr sz="54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3" y="4777379"/>
            <a:ext cx="9973222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7C2ECD-49E5-4741-B113-1241DBB4D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C82A65-0835-8542-A1A7-C72728A7C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4784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F9AF24F-BE29-4C65-99F4-7FF373304CD6}" type="datetime1">
              <a:rPr lang="nb-NO" smtClean="0"/>
              <a:t>09.07.2021</a:t>
            </a:fld>
            <a:endParaRPr lang="nb-NO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732137-5B5C-D54E-8D8E-EBF607520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45790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02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8D35-238D-4D4A-B06C-582829CBE2FA}" type="datetime1">
              <a:rPr lang="nb-NO" smtClean="0"/>
              <a:t>09.07.2021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C9EC147-93F6-CF45-B2C7-67386C0FB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A08DC0-FE01-5746-B4D9-AED8C635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252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557B-FF4F-4FA3-A005-772A86059D6A}" type="datetime1">
              <a:rPr lang="nb-NO" smtClean="0"/>
              <a:t>09.07.2021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D6916B-8408-614E-8F2C-68EA3852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11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46088"/>
            <a:ext cx="396429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496" y="446088"/>
            <a:ext cx="5611116" cy="5414963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1598613"/>
            <a:ext cx="3964297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B9F5-32A0-418E-B1CB-279A15494E54}" type="datetime1">
              <a:rPr lang="nb-NO" smtClean="0"/>
              <a:t>09.07.2021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94F3F1-B2E9-4343-9D75-FB092450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390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800600"/>
            <a:ext cx="97758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8781" y="634965"/>
            <a:ext cx="977583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367338"/>
            <a:ext cx="977583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90BF-5C9D-4430-8B58-5F51AF0D50D5}" type="datetime1">
              <a:rPr lang="nb-NO" smtClean="0"/>
              <a:t>09.07.2021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0EDAC4-4884-6B49-AABC-850D1E4DB9D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3AC06-54F5-2C41-8569-CD802F9C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53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026D-F4A1-4550-A52A-65530A422111}" type="datetime1">
              <a:rPr lang="nb-NO" smtClean="0"/>
              <a:t>09.07.2021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F7F012-7BF5-EA48-974D-A48C567FE4F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C35767-3402-8446-B515-6110024F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9122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28782" y="760773"/>
            <a:ext cx="9828995" cy="4791199"/>
          </a:xfrm>
          <a:noFill/>
          <a:ln w="133350">
            <a:solidFill>
              <a:srgbClr val="76CBED"/>
            </a:solidFill>
            <a:miter lim="800000"/>
          </a:ln>
        </p:spPr>
        <p:txBody>
          <a:bodyPr anchor="ctr">
            <a:normAutofit/>
          </a:bodyPr>
          <a:lstStyle>
            <a:lvl1pPr algn="ctr">
              <a:defRPr sz="4000" b="1" i="1" cap="none">
                <a:solidFill>
                  <a:srgbClr val="21387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6668" y="5730686"/>
            <a:ext cx="9973222" cy="283535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buNone/>
              <a:defRPr lang="en-US"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B43E1-7108-4E55-A5CD-C025CB00D2A6}" type="datetime1">
              <a:rPr lang="nb-NO" smtClean="0"/>
              <a:t>09.07.2021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17" name="TextBox 16"/>
          <p:cNvSpPr txBox="1"/>
          <p:nvPr/>
        </p:nvSpPr>
        <p:spPr>
          <a:xfrm>
            <a:off x="6120708" y="1418989"/>
            <a:ext cx="1189372" cy="1595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en-US" sz="19900" baseline="0">
                <a:ln w="3175" cmpd="sng">
                  <a:noFill/>
                </a:ln>
                <a:solidFill>
                  <a:srgbClr val="76CBED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BFED5E-3A1C-0C43-BE41-ED9241CE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1486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438400"/>
            <a:ext cx="9775831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181600"/>
            <a:ext cx="977583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1728-1F7E-41E8-AE30-60355644C646}" type="datetime1">
              <a:rPr lang="nb-NO" smtClean="0"/>
              <a:t>09.07.2021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38F2F2-65FC-DB40-B17E-2A88CF47C9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36028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2EE6FB-8633-F448-9240-1279F5D0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787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627407"/>
            <a:ext cx="977582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8782" y="4343400"/>
            <a:ext cx="977583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3CB478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3" y="5181600"/>
            <a:ext cx="977583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77B4-93C7-484E-B5D3-B69B5D02E5AC}" type="datetime1">
              <a:rPr lang="nb-NO" smtClean="0"/>
              <a:t>09.07.2021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B00FF-7A16-404D-8214-1C9BD6B2489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BB4124-A9CE-4547-86DE-791B68C7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6021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58E-117E-4410-BF9B-D2F38C369E6F}" type="datetime1">
              <a:rPr lang="nb-NO" smtClean="0"/>
              <a:t>09.07.2021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93FE9E-6AE6-4046-A6D2-216816475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DD9F68-A1DB-E248-82E2-474EFC9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6251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1EA77-1548-4A6B-9BCE-3689A90F4CA4}" type="datetime1">
              <a:rPr lang="nb-NO" smtClean="0"/>
              <a:t>09.07.2021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6E0930-9BE0-044E-AA1D-5EFC066F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419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813504"/>
            <a:ext cx="3077477" cy="1230991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5738154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5823160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9FD915F7-F97C-4313-B2A5-166529468A46}" type="datetime1">
              <a:rPr lang="nb-NO" smtClean="0"/>
              <a:t>09.07.2021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355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813504"/>
            <a:ext cx="3077477" cy="1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695122"/>
            <a:ext cx="1565319" cy="626128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4278462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4363468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49292F61-689B-47D9-B3E7-C6BEAE5937CF}" type="datetime1">
              <a:rPr lang="nb-NO" smtClean="0"/>
              <a:t>09.07.2021</a:t>
            </a:fld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3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5AD63F-6500-0547-93CD-BC670C0E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299980"/>
            <a:ext cx="1565319" cy="6261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128089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82" y="2133600"/>
            <a:ext cx="9973222" cy="377762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C-FE20-41EC-9516-07B94E03325C}" type="datetime1">
              <a:rPr lang="nb-NO" smtClean="0"/>
              <a:t>09.07.2021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C736F182-4C7F-4344-93A9-92173C2A0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3EED7A-2F9D-2746-8616-DA185EB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02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058750"/>
            <a:ext cx="9973222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3530129"/>
            <a:ext cx="9973222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8D24EEA-07C4-584D-8498-F8B22CFDC6D7}"/>
              </a:ext>
            </a:extLst>
          </p:cNvPr>
          <p:cNvSpPr txBox="1"/>
          <p:nvPr userDrawn="1"/>
        </p:nvSpPr>
        <p:spPr>
          <a:xfrm>
            <a:off x="749808" y="1929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A3A34C8-A6C7-554A-88C7-0C0465048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40101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105CF4-D9BF-49EA-B73F-864C87C60B19}" type="datetime1">
              <a:rPr lang="nb-NO" smtClean="0"/>
              <a:t>09.07.2021</a:t>
            </a:fld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3E647F-EE77-1E4E-9D9E-CAEC2AE0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0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8781" y="2133600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1653" y="2142923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F0B0-8792-4DD7-9B83-728223386EE7}" type="datetime1">
              <a:rPr lang="nb-NO" smtClean="0"/>
              <a:t>09.07.2021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63B9168-7042-4146-BFFC-4580FA8617F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E1E90B3-E86A-D54C-A39B-12B433B4B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61BFDE-F854-6444-B587-3DA3F7CAC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6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52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1" y="1972703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8783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0869" y="1969475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0869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FE3-4D0E-4594-9767-C2BFC9BF0B11}" type="datetime1">
              <a:rPr lang="nb-NO" smtClean="0"/>
              <a:t>09.07.2021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5FA9D3A-A4E6-104A-90C8-FD9F9E3CB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36B42F-92B5-604E-8644-4695858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92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e 39">
            <a:extLst>
              <a:ext uri="{FF2B5EF4-FFF2-40B4-BE49-F238E27FC236}">
                <a16:creationId xmlns:a16="http://schemas.microsoft.com/office/drawing/2014/main" id="{226C4DCF-C406-AF44-BACA-07EA83770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69705" r="74559"/>
          <a:stretch/>
        </p:blipFill>
        <p:spPr>
          <a:xfrm>
            <a:off x="0" y="4493405"/>
            <a:ext cx="1399032" cy="236459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5" y="624110"/>
            <a:ext cx="996906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2133600"/>
            <a:ext cx="9973221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5192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32A329-399B-4D0F-A82C-96BB52E60619}" type="datetime1">
              <a:rPr lang="nb-NO" smtClean="0"/>
              <a:t>09.07.2021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46198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A6056297-F1A7-2F4E-8417-0EA0AEFF88B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1" y="6224407"/>
            <a:ext cx="1027295" cy="296103"/>
          </a:xfrm>
          <a:prstGeom prst="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40A33B28-622C-2E45-A3EA-42E18F67591D}"/>
              </a:ext>
            </a:extLst>
          </p:cNvPr>
          <p:cNvCxnSpPr>
            <a:cxnSpLocks/>
          </p:cNvCxnSpPr>
          <p:nvPr userDrawn="1"/>
        </p:nvCxnSpPr>
        <p:spPr>
          <a:xfrm>
            <a:off x="10946198" y="6619343"/>
            <a:ext cx="377241" cy="0"/>
          </a:xfrm>
          <a:prstGeom prst="line">
            <a:avLst/>
          </a:prstGeom>
          <a:ln w="38100" cap="flat">
            <a:solidFill>
              <a:srgbClr val="76CB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ilde 32">
            <a:extLst>
              <a:ext uri="{FF2B5EF4-FFF2-40B4-BE49-F238E27FC236}">
                <a16:creationId xmlns:a16="http://schemas.microsoft.com/office/drawing/2014/main" id="{3C4F685A-5446-CD45-8904-43D3DD812E3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162" y="6294578"/>
            <a:ext cx="377237" cy="3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0" r:id="rId3"/>
    <p:sldLayoutId id="2147483679" r:id="rId4"/>
    <p:sldLayoutId id="214748368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3" r:id="rId15"/>
    <p:sldLayoutId id="2147483672" r:id="rId16"/>
    <p:sldLayoutId id="2147483674" r:id="rId17"/>
    <p:sldLayoutId id="2147483675" r:id="rId18"/>
    <p:sldLayoutId id="2147483676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spc="-100" baseline="0">
          <a:solidFill>
            <a:srgbClr val="26262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8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6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4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hyperlink" Target="https://samm.uia.no/" TargetMode="Externa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7D2DE1-C3B1-1E4F-921E-D3E975C19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sz="4800"/>
              <a:t>DELTAKEREN I SENTRUIM</a:t>
            </a:r>
            <a:br>
              <a:rPr lang="nb-NO" sz="4800"/>
            </a:br>
            <a:br>
              <a:rPr lang="nb-NO" sz="4800"/>
            </a:br>
            <a:r>
              <a:rPr lang="nb-NO" sz="4800"/>
              <a:t>Systematisk Arbeid med </a:t>
            </a:r>
            <a:br>
              <a:rPr lang="nb-NO" sz="4800"/>
            </a:br>
            <a:r>
              <a:rPr lang="nb-NO" sz="4800"/>
              <a:t>Mestring og Motivasjon </a:t>
            </a:r>
            <a:br>
              <a:rPr lang="nb-NO" sz="4800"/>
            </a:br>
            <a:r>
              <a:rPr lang="nb-NO" sz="4800"/>
              <a:t>i voksenopplæring</a:t>
            </a:r>
          </a:p>
        </p:txBody>
      </p:sp>
      <p:pic>
        <p:nvPicPr>
          <p:cNvPr id="8" name="Innspilt lyd">
            <a:hlinkClick r:id="" action="ppaction://media"/>
            <a:extLst>
              <a:ext uri="{FF2B5EF4-FFF2-40B4-BE49-F238E27FC236}">
                <a16:creationId xmlns:a16="http://schemas.microsoft.com/office/drawing/2014/main" id="{A8631A38-57EE-41EB-9CF3-D411689A4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2F144C-AFAB-4434-9845-5E806F7C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Forberedelse til samtale om 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1F26C5-061D-489A-8DBF-4BB454DA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782" y="1416205"/>
            <a:ext cx="9973222" cy="4883685"/>
          </a:xfrm>
        </p:spPr>
        <p:txBody>
          <a:bodyPr>
            <a:normAutofit lnSpcReduction="10000"/>
          </a:bodyPr>
          <a:lstStyle/>
          <a:p>
            <a:pPr marL="514350" lvl="0" indent="-514350">
              <a:lnSpc>
                <a:spcPct val="107000"/>
              </a:lnSpc>
              <a:spcBef>
                <a:spcPts val="0"/>
              </a:spcBef>
              <a:buAutoNum type="arabicPeriod"/>
            </a:pPr>
            <a:r>
              <a:rPr lang="nb-NO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Viktig: </a:t>
            </a: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er viktig i livet ditt?</a:t>
            </a: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er ditt langsiktige mål? </a:t>
            </a:r>
          </a:p>
          <a:p>
            <a:pPr marL="114300" indent="0">
              <a:lnSpc>
                <a:spcPct val="107000"/>
              </a:lnSpc>
              <a:spcBef>
                <a:spcPts val="0"/>
              </a:spcBef>
              <a:buNone/>
            </a:pPr>
            <a:endParaRPr lang="nb-NO" sz="2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Suksessfaktorer: </a:t>
            </a: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er du god på?</a:t>
            </a: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er bra i livet ditt nå?</a:t>
            </a:r>
          </a:p>
          <a:p>
            <a:pPr marL="114300" indent="0">
              <a:lnSpc>
                <a:spcPct val="107000"/>
              </a:lnSpc>
              <a:spcBef>
                <a:spcPts val="0"/>
              </a:spcBef>
              <a:buNone/>
            </a:pPr>
            <a:endParaRPr lang="nb-NO" sz="2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Hindringer: </a:t>
            </a: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det noe som gjør at du ikke har det bra?</a:t>
            </a: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gjør det vanskelig for deg å nå målene dine?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A81B299-E25B-4AAB-95FE-1FB29ADB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00164E5-D611-447D-99D8-BD3FC31AE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6" name="Innspilt lyd">
            <a:hlinkClick r:id="" action="ppaction://media"/>
            <a:extLst>
              <a:ext uri="{FF2B5EF4-FFF2-40B4-BE49-F238E27FC236}">
                <a16:creationId xmlns:a16="http://schemas.microsoft.com/office/drawing/2014/main" id="{AD68D445-A6B7-4734-9862-7B4C26299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25764C-EC95-4F69-820F-603651697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Forberedelse til samtale om plan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CFA8D62-6AFE-44B8-88C9-FBD9CD464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783" y="1452699"/>
            <a:ext cx="4850693" cy="576262"/>
          </a:xfrm>
        </p:spPr>
        <p:txBody>
          <a:bodyPr/>
          <a:lstStyle/>
          <a:p>
            <a:r>
              <a:rPr lang="nb-NO" sz="3200" b="1"/>
              <a:t>Norskopplæring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A255F6-FF26-4112-AEBC-DD14FB7F0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3" y="2312626"/>
            <a:ext cx="4850693" cy="3844769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4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Fokus: </a:t>
            </a:r>
            <a:endParaRPr lang="nb-NO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4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ønsker du å gjøre eller jobbe med i framtiden?</a:t>
            </a:r>
            <a:endParaRPr lang="nb-NO" sz="3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4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kan du oppnå det?</a:t>
            </a:r>
          </a:p>
          <a:p>
            <a:pPr marL="742950" lvl="0" indent="-7429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4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vil du ha fokus på i nær framtid for å nå målet ditt?</a:t>
            </a:r>
            <a:endParaRPr lang="nb-NO" sz="3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B60D0A4-0221-4AB4-B223-DA016A9C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0869" y="1464614"/>
            <a:ext cx="4850693" cy="576262"/>
          </a:xfrm>
        </p:spPr>
        <p:txBody>
          <a:bodyPr/>
          <a:lstStyle/>
          <a:p>
            <a:r>
              <a:rPr lang="nb-NO" sz="3200" b="1"/>
              <a:t>Grunnskoleopplæring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4BCBFF5-CB37-4CFA-A5AD-91E9D77EA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0869" y="2312628"/>
            <a:ext cx="4850693" cy="3844768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41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Fokus:</a:t>
            </a:r>
            <a:r>
              <a:rPr lang="nb-NO" sz="4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41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4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Hvilken studieretning tenker du å søke på videre? </a:t>
            </a:r>
            <a:endParaRPr lang="nb-NO" sz="3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4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kan du forberede deg på videregående skole? </a:t>
            </a:r>
            <a:endParaRPr lang="nb-NO" sz="3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4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vil du ha fokus på i nær framtid for å nå målet ditt?</a:t>
            </a:r>
          </a:p>
          <a:p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20B73B2B-39C9-49B4-AA5E-BBBF4090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E826AB49-AEAD-478F-B60D-43ABDA2C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9" name="Innspilt lyd">
            <a:hlinkClick r:id="" action="ppaction://media"/>
            <a:extLst>
              <a:ext uri="{FF2B5EF4-FFF2-40B4-BE49-F238E27FC236}">
                <a16:creationId xmlns:a16="http://schemas.microsoft.com/office/drawing/2014/main" id="{2BB80A98-3808-4CFD-BAF0-0430F0491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0E1EAB-2FE4-4343-A17B-CE7A6260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Forberedelse til samtale om 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D09861-EBA5-4484-8115-757CA0BD8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Gjennomføring: </a:t>
            </a:r>
            <a:endParaRPr lang="nb-NO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nb-NO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 eksempler på hva du konkret skal gjøre for å gjennomføre arbeidet med fokusområdet ditt? </a:t>
            </a:r>
          </a:p>
          <a:p>
            <a:pPr marL="742950" lvl="0" indent="-7429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nb-NO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kan du følge med på at du får gjort det du har bestemt deg for?</a:t>
            </a:r>
          </a:p>
          <a:p>
            <a:endParaRPr lang="nb-NO" sz="360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C922817-C38C-46EA-A96D-EA92D701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Gerd Martina Langeland &amp; May Olaug Horverak</a:t>
            </a: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B44B31-C390-4F4F-A2D9-A0D679CC2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6" name="Innspilt lyd">
            <a:hlinkClick r:id="" action="ppaction://media"/>
            <a:extLst>
              <a:ext uri="{FF2B5EF4-FFF2-40B4-BE49-F238E27FC236}">
                <a16:creationId xmlns:a16="http://schemas.microsoft.com/office/drawing/2014/main" id="{C051A124-D066-4217-A682-1E1CA0456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ECE638-FCC9-48F8-A835-69A471BE2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10598622" cy="3594551"/>
          </a:xfrm>
        </p:spPr>
        <p:txBody>
          <a:bodyPr>
            <a:normAutofit fontScale="90000"/>
          </a:bodyPr>
          <a:lstStyle/>
          <a:p>
            <a:r>
              <a:rPr lang="nb-NO" sz="3100"/>
              <a:t>Prosjektet </a:t>
            </a:r>
            <a:r>
              <a:rPr lang="nb-NO" sz="3100" i="1"/>
              <a:t>Deltakeren i sentrum</a:t>
            </a:r>
            <a:br>
              <a:rPr lang="nb-NO" sz="3100" i="1"/>
            </a:br>
            <a:r>
              <a:rPr lang="nb-NO" sz="3100" i="1"/>
              <a:t>- økt brukermedvirkning i arbeid med individuell plan </a:t>
            </a:r>
            <a:r>
              <a:rPr lang="nb-NO" sz="3100"/>
              <a:t>er støttet av </a:t>
            </a:r>
            <a:r>
              <a:rPr lang="nb-NO" sz="3100" err="1"/>
              <a:t>IMDi</a:t>
            </a:r>
            <a:r>
              <a:rPr lang="nb-NO" sz="3100"/>
              <a:t> – Integrerings- og </a:t>
            </a:r>
            <a:r>
              <a:rPr lang="nb-NO" sz="3100" err="1"/>
              <a:t>Mangfoldsdirektoratet</a:t>
            </a:r>
            <a:r>
              <a:rPr lang="nb-NO" sz="3100"/>
              <a:t>, og utviklet i Agder med Birkenes kommune som ledende aktør.</a:t>
            </a:r>
            <a:br>
              <a:rPr lang="nb-NO" sz="3200"/>
            </a:br>
            <a:r>
              <a:rPr lang="nb-NO" sz="2200"/>
              <a:t>Dette er en videreføring av prosjektet SAMM – Systematisk Arbeid med Mestring og Motivasjon  støttet av Helsedirektoratet, Agder fylkeskommune, </a:t>
            </a:r>
            <a:r>
              <a:rPr lang="nb-NO" sz="2200" err="1"/>
              <a:t>UiA</a:t>
            </a:r>
            <a:r>
              <a:rPr lang="nb-NO" sz="2200"/>
              <a:t> og ABUP Sørlandet Sykehus.</a:t>
            </a:r>
            <a:br>
              <a:rPr lang="nb-NO" sz="2200"/>
            </a:br>
            <a:r>
              <a:rPr lang="nb-NO" sz="2200"/>
              <a:t>Mer informasjon og materiale finner dere her </a:t>
            </a:r>
            <a:r>
              <a:rPr lang="nb-NO" sz="22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https://samm.uia.no/</a:t>
            </a:r>
            <a:endParaRPr lang="nb-NO" sz="3200"/>
          </a:p>
        </p:txBody>
      </p:sp>
      <p:pic>
        <p:nvPicPr>
          <p:cNvPr id="3" name="Innspilt lyd">
            <a:hlinkClick r:id="" action="ppaction://media"/>
            <a:extLst>
              <a:ext uri="{FF2B5EF4-FFF2-40B4-BE49-F238E27FC236}">
                <a16:creationId xmlns:a16="http://schemas.microsoft.com/office/drawing/2014/main" id="{F5395F44-7F4A-49FD-9213-87FB6D303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yllestav">
  <a:themeElements>
    <a:clrScheme name="Tryllestav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Tryllestav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mm-ppt-200919-02" id="{D5197705-60A6-054A-92C0-8DDDCE104254}" vid="{DC6C89E2-97F1-8843-80BA-82592891D60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5A3D81A1E45140ADAC708C5BB14CA4" ma:contentTypeVersion="11" ma:contentTypeDescription="Opprett et nytt dokument." ma:contentTypeScope="" ma:versionID="1d0840728e43a41fdea44f871a1c1e33">
  <xsd:schema xmlns:xsd="http://www.w3.org/2001/XMLSchema" xmlns:xs="http://www.w3.org/2001/XMLSchema" xmlns:p="http://schemas.microsoft.com/office/2006/metadata/properties" xmlns:ns3="0776bfc0-ce57-4a2d-9a64-955a9369f359" xmlns:ns4="a02437cb-7d20-4f96-a7ff-bb8a32e5511e" targetNamespace="http://schemas.microsoft.com/office/2006/metadata/properties" ma:root="true" ma:fieldsID="065548f7b9634da802238dddd55dc135" ns3:_="" ns4:_="">
    <xsd:import namespace="0776bfc0-ce57-4a2d-9a64-955a9369f359"/>
    <xsd:import namespace="a02437cb-7d20-4f96-a7ff-bb8a32e551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76bfc0-ce57-4a2d-9a64-955a9369f3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437cb-7d20-4f96-a7ff-bb8a32e5511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4A3092-63B4-498F-89AB-9036D1CE39F1}">
  <ds:schemaRefs>
    <ds:schemaRef ds:uri="0776bfc0-ce57-4a2d-9a64-955a9369f359"/>
    <ds:schemaRef ds:uri="a02437cb-7d20-4f96-a7ff-bb8a32e551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C337A0D-B737-4764-B198-7EDD565649A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A94E738-F476-4D04-936A-CB15872054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samm-mal-2019</Template>
  <TotalTime>6</TotalTime>
  <Words>776</Words>
  <Application>Microsoft Office PowerPoint</Application>
  <PresentationFormat>Widescreen</PresentationFormat>
  <Paragraphs>60</Paragraphs>
  <Slides>5</Slides>
  <Notes>5</Notes>
  <HiddenSlides>0</HiddenSlides>
  <MMClips>5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1" baseType="lpstr">
      <vt:lpstr>.Lucida Grande UI Regular</vt:lpstr>
      <vt:lpstr>Arial</vt:lpstr>
      <vt:lpstr>Calibri</vt:lpstr>
      <vt:lpstr>Century Gothic</vt:lpstr>
      <vt:lpstr>Wingdings 3</vt:lpstr>
      <vt:lpstr>Tryllestav</vt:lpstr>
      <vt:lpstr>DELTAKEREN I SENTRUIM  Systematisk Arbeid med  Mestring og Motivasjon  i voksenopplæring</vt:lpstr>
      <vt:lpstr>Forberedelse til samtale om plan</vt:lpstr>
      <vt:lpstr>Forberedelse til samtale om plan</vt:lpstr>
      <vt:lpstr>Forberedelse til samtale om plan</vt:lpstr>
      <vt:lpstr>Prosjektet Deltakeren i sentrum - økt brukermedvirkning i arbeid med individuell plan er støttet av IMDi – Integrerings- og Mangfoldsdirektoratet, og utviklet i Agder med Birkenes kommune som ledende aktør. Dette er en videreføring av prosjektet SAMM – Systematisk Arbeid med Mestring og Motivasjon  støttet av Helsedirektoratet, Agder fylkeskommune, UiA og ABUP Sørlandet Sykehus. Mer informasjon og materiale finner dere her https://samm.uia.no/</vt:lpstr>
    </vt:vector>
  </TitlesOfParts>
  <Company>IKT-Agder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Langeland, Gerd Martina</dc:creator>
  <cp:lastModifiedBy>May Olaug Horverak</cp:lastModifiedBy>
  <cp:revision>4</cp:revision>
  <dcterms:created xsi:type="dcterms:W3CDTF">2019-09-20T12:36:21Z</dcterms:created>
  <dcterms:modified xsi:type="dcterms:W3CDTF">2021-07-09T09:10:06Z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0x0101004B5A3D81A1E45140ADAC708C5BB14CA4</vt:lpwstr>
  </property>
</Properties>
</file>