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93" r:id="rId5"/>
    <p:sldId id="334" r:id="rId6"/>
    <p:sldId id="332" r:id="rId7"/>
    <p:sldId id="322" r:id="rId8"/>
    <p:sldId id="336" r:id="rId9"/>
    <p:sldId id="33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67075" autoAdjust="0"/>
  </p:normalViewPr>
  <p:slideViewPr>
    <p:cSldViewPr snapToGrid="0">
      <p:cViewPr varScale="1">
        <p:scale>
          <a:sx n="44" d="100"/>
          <a:sy n="44" d="100"/>
        </p:scale>
        <p:origin x="1512" y="42"/>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359C8921-D8F7-418C-A82E-41B2635A670B}"/>
    <pc:docChg chg="delSld">
      <pc:chgData name="May Olaug Horverak" userId="a7850010-3044-4b4d-9f15-38caa34ae48c" providerId="ADAL" clId="{359C8921-D8F7-418C-A82E-41B2635A670B}" dt="2021-12-27T14:20:29.506" v="1" actId="47"/>
      <pc:docMkLst>
        <pc:docMk/>
      </pc:docMkLst>
      <pc:sldChg chg="del">
        <pc:chgData name="May Olaug Horverak" userId="a7850010-3044-4b4d-9f15-38caa34ae48c" providerId="ADAL" clId="{359C8921-D8F7-418C-A82E-41B2635A670B}" dt="2021-12-27T14:20:24.863" v="0" actId="47"/>
        <pc:sldMkLst>
          <pc:docMk/>
          <pc:sldMk cId="1909454509" sldId="256"/>
        </pc:sldMkLst>
      </pc:sldChg>
      <pc:sldChg chg="del">
        <pc:chgData name="May Olaug Horverak" userId="a7850010-3044-4b4d-9f15-38caa34ae48c" providerId="ADAL" clId="{359C8921-D8F7-418C-A82E-41B2635A670B}" dt="2021-12-27T14:20:24.863" v="0" actId="47"/>
        <pc:sldMkLst>
          <pc:docMk/>
          <pc:sldMk cId="2702736638" sldId="258"/>
        </pc:sldMkLst>
      </pc:sldChg>
      <pc:sldChg chg="del">
        <pc:chgData name="May Olaug Horverak" userId="a7850010-3044-4b4d-9f15-38caa34ae48c" providerId="ADAL" clId="{359C8921-D8F7-418C-A82E-41B2635A670B}" dt="2021-12-27T14:20:24.863" v="0" actId="47"/>
        <pc:sldMkLst>
          <pc:docMk/>
          <pc:sldMk cId="889493872" sldId="262"/>
        </pc:sldMkLst>
      </pc:sldChg>
      <pc:sldChg chg="del">
        <pc:chgData name="May Olaug Horverak" userId="a7850010-3044-4b4d-9f15-38caa34ae48c" providerId="ADAL" clId="{359C8921-D8F7-418C-A82E-41B2635A670B}" dt="2021-12-27T14:20:24.863" v="0" actId="47"/>
        <pc:sldMkLst>
          <pc:docMk/>
          <pc:sldMk cId="3792802746" sldId="268"/>
        </pc:sldMkLst>
      </pc:sldChg>
      <pc:sldChg chg="del">
        <pc:chgData name="May Olaug Horverak" userId="a7850010-3044-4b4d-9f15-38caa34ae48c" providerId="ADAL" clId="{359C8921-D8F7-418C-A82E-41B2635A670B}" dt="2021-12-27T14:20:24.863" v="0" actId="47"/>
        <pc:sldMkLst>
          <pc:docMk/>
          <pc:sldMk cId="3340315669" sldId="270"/>
        </pc:sldMkLst>
      </pc:sldChg>
      <pc:sldChg chg="del">
        <pc:chgData name="May Olaug Horverak" userId="a7850010-3044-4b4d-9f15-38caa34ae48c" providerId="ADAL" clId="{359C8921-D8F7-418C-A82E-41B2635A670B}" dt="2021-12-27T14:20:24.863" v="0" actId="47"/>
        <pc:sldMkLst>
          <pc:docMk/>
          <pc:sldMk cId="1538714592" sldId="278"/>
        </pc:sldMkLst>
      </pc:sldChg>
      <pc:sldChg chg="del">
        <pc:chgData name="May Olaug Horverak" userId="a7850010-3044-4b4d-9f15-38caa34ae48c" providerId="ADAL" clId="{359C8921-D8F7-418C-A82E-41B2635A670B}" dt="2021-12-27T14:20:24.863" v="0" actId="47"/>
        <pc:sldMkLst>
          <pc:docMk/>
          <pc:sldMk cId="1462732358" sldId="294"/>
        </pc:sldMkLst>
      </pc:sldChg>
      <pc:sldChg chg="del">
        <pc:chgData name="May Olaug Horverak" userId="a7850010-3044-4b4d-9f15-38caa34ae48c" providerId="ADAL" clId="{359C8921-D8F7-418C-A82E-41B2635A670B}" dt="2021-12-27T14:20:29.506" v="1" actId="47"/>
        <pc:sldMkLst>
          <pc:docMk/>
          <pc:sldMk cId="2584716926" sldId="301"/>
        </pc:sldMkLst>
      </pc:sldChg>
      <pc:sldChg chg="del">
        <pc:chgData name="May Olaug Horverak" userId="a7850010-3044-4b4d-9f15-38caa34ae48c" providerId="ADAL" clId="{359C8921-D8F7-418C-A82E-41B2635A670B}" dt="2021-12-27T14:20:24.863" v="0" actId="47"/>
        <pc:sldMkLst>
          <pc:docMk/>
          <pc:sldMk cId="3114576948" sldId="309"/>
        </pc:sldMkLst>
      </pc:sldChg>
      <pc:sldChg chg="del">
        <pc:chgData name="May Olaug Horverak" userId="a7850010-3044-4b4d-9f15-38caa34ae48c" providerId="ADAL" clId="{359C8921-D8F7-418C-A82E-41B2635A670B}" dt="2021-12-27T14:20:24.863" v="0" actId="47"/>
        <pc:sldMkLst>
          <pc:docMk/>
          <pc:sldMk cId="4003205566" sldId="310"/>
        </pc:sldMkLst>
      </pc:sldChg>
      <pc:sldChg chg="del">
        <pc:chgData name="May Olaug Horverak" userId="a7850010-3044-4b4d-9f15-38caa34ae48c" providerId="ADAL" clId="{359C8921-D8F7-418C-A82E-41B2635A670B}" dt="2021-12-27T14:20:24.863" v="0" actId="47"/>
        <pc:sldMkLst>
          <pc:docMk/>
          <pc:sldMk cId="2363472488" sldId="311"/>
        </pc:sldMkLst>
      </pc:sldChg>
      <pc:sldChg chg="del">
        <pc:chgData name="May Olaug Horverak" userId="a7850010-3044-4b4d-9f15-38caa34ae48c" providerId="ADAL" clId="{359C8921-D8F7-418C-A82E-41B2635A670B}" dt="2021-12-27T14:20:24.863" v="0" actId="47"/>
        <pc:sldMkLst>
          <pc:docMk/>
          <pc:sldMk cId="3837101176" sldId="313"/>
        </pc:sldMkLst>
      </pc:sldChg>
      <pc:sldChg chg="del">
        <pc:chgData name="May Olaug Horverak" userId="a7850010-3044-4b4d-9f15-38caa34ae48c" providerId="ADAL" clId="{359C8921-D8F7-418C-A82E-41B2635A670B}" dt="2021-12-27T14:20:24.863" v="0" actId="47"/>
        <pc:sldMkLst>
          <pc:docMk/>
          <pc:sldMk cId="496601042" sldId="314"/>
        </pc:sldMkLst>
      </pc:sldChg>
      <pc:sldChg chg="del">
        <pc:chgData name="May Olaug Horverak" userId="a7850010-3044-4b4d-9f15-38caa34ae48c" providerId="ADAL" clId="{359C8921-D8F7-418C-A82E-41B2635A670B}" dt="2021-12-27T14:20:24.863" v="0" actId="47"/>
        <pc:sldMkLst>
          <pc:docMk/>
          <pc:sldMk cId="188300793" sldId="315"/>
        </pc:sldMkLst>
      </pc:sldChg>
      <pc:sldChg chg="del">
        <pc:chgData name="May Olaug Horverak" userId="a7850010-3044-4b4d-9f15-38caa34ae48c" providerId="ADAL" clId="{359C8921-D8F7-418C-A82E-41B2635A670B}" dt="2021-12-27T14:20:24.863" v="0" actId="47"/>
        <pc:sldMkLst>
          <pc:docMk/>
          <pc:sldMk cId="919520266" sldId="320"/>
        </pc:sldMkLst>
      </pc:sldChg>
      <pc:sldChg chg="del">
        <pc:chgData name="May Olaug Horverak" userId="a7850010-3044-4b4d-9f15-38caa34ae48c" providerId="ADAL" clId="{359C8921-D8F7-418C-A82E-41B2635A670B}" dt="2021-12-27T14:20:24.863" v="0" actId="47"/>
        <pc:sldMkLst>
          <pc:docMk/>
          <pc:sldMk cId="105694205" sldId="335"/>
        </pc:sldMkLst>
      </pc:sldChg>
      <pc:sldChg chg="del">
        <pc:chgData name="May Olaug Horverak" userId="a7850010-3044-4b4d-9f15-38caa34ae48c" providerId="ADAL" clId="{359C8921-D8F7-418C-A82E-41B2635A670B}" dt="2021-12-27T14:20:29.506" v="1" actId="47"/>
        <pc:sldMkLst>
          <pc:docMk/>
          <pc:sldMk cId="3235146814" sldId="337"/>
        </pc:sldMkLst>
      </pc:sldChg>
      <pc:sldChg chg="del">
        <pc:chgData name="May Olaug Horverak" userId="a7850010-3044-4b4d-9f15-38caa34ae48c" providerId="ADAL" clId="{359C8921-D8F7-418C-A82E-41B2635A670B}" dt="2021-12-27T14:20:29.506" v="1" actId="47"/>
        <pc:sldMkLst>
          <pc:docMk/>
          <pc:sldMk cId="250522661" sldId="340"/>
        </pc:sldMkLst>
      </pc:sldChg>
      <pc:sldChg chg="del">
        <pc:chgData name="May Olaug Horverak" userId="a7850010-3044-4b4d-9f15-38caa34ae48c" providerId="ADAL" clId="{359C8921-D8F7-418C-A82E-41B2635A670B}" dt="2021-12-27T14:20:29.506" v="1" actId="47"/>
        <pc:sldMkLst>
          <pc:docMk/>
          <pc:sldMk cId="894948747"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27.12.2021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Motivasjon og mestring i fagene. Det å lære i et fag kan sammenlignes med maur som bygger en maurtue. De tar en liten barnål eller kvist om gangen, og bygger gradvis opp en maurtue. I begynnelsen er tua lita, og det kan virke umulig å bygge en stor tue, men om mauren fokuserer på en nål av gangen, en liten byggestein av gangen, så blir tua til slutt stor. Slik er det også når en lærer i fag. En bygger kunnskap gradvis og i små skritt, og til slutt kan en mye.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231712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dirty="0"/>
              <a:t>Femtrinnsmetoden i fag.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å illustrere hva ordet «fokus» betyr har vi her bilde av et forstørrelsesglass. Dette viser hva «fokus» betyr, at det er noe spesielt en ønsker å se ekstra nøye på og lære mer om. Det kan være noe som er svært viktig i faget eller noe en synes er vanskelig og som en trenger å øve mer på. Denne varianten av metoden kan brukes i alle undervisningsfag, og man går gjennom alle fem spørsmål</a:t>
            </a:r>
            <a:r>
              <a:rPr lang="nb-NO" b="0" dirty="0"/>
              <a:t>ene i</a:t>
            </a:r>
            <a:r>
              <a:rPr lang="nb-NO" b="0" baseline="0" dirty="0"/>
              <a:t> løpet av</a:t>
            </a:r>
            <a:r>
              <a:rPr lang="nb-NO" b="0" dirty="0"/>
              <a:t> en økt. </a:t>
            </a:r>
          </a:p>
          <a:p>
            <a:pPr marL="228600" indent="-228600">
              <a:buAutoNum type="arabicPeriod"/>
            </a:pPr>
            <a:r>
              <a:rPr lang="nb-NO" sz="1200" b="0" dirty="0"/>
              <a:t>Hva er </a:t>
            </a:r>
            <a:r>
              <a:rPr lang="nb-NO" sz="1200" b="0" dirty="0">
                <a:solidFill>
                  <a:srgbClr val="FF0000"/>
                </a:solidFill>
              </a:rPr>
              <a:t>viktig å lære i faget</a:t>
            </a:r>
            <a:r>
              <a:rPr lang="nb-NO" sz="1200" b="0" dirty="0"/>
              <a:t>, og </a:t>
            </a:r>
            <a:r>
              <a:rPr lang="nb-NO" sz="1200" b="0" i="1" dirty="0">
                <a:solidFill>
                  <a:srgbClr val="FF0000"/>
                </a:solidFill>
              </a:rPr>
              <a:t>hvorfor</a:t>
            </a:r>
            <a:r>
              <a:rPr lang="nb-NO" sz="1200" b="0" dirty="0"/>
              <a:t>?</a:t>
            </a:r>
          </a:p>
          <a:p>
            <a:pPr>
              <a:buAutoNum type="arabicPeriod"/>
            </a:pPr>
            <a:r>
              <a:rPr lang="nb-NO" sz="1200" b="0" dirty="0"/>
              <a:t> Hva er du </a:t>
            </a:r>
            <a:r>
              <a:rPr lang="nb-NO" sz="1200" b="0" dirty="0">
                <a:solidFill>
                  <a:srgbClr val="0070C0"/>
                </a:solidFill>
              </a:rPr>
              <a:t>god på i faget</a:t>
            </a:r>
            <a:r>
              <a:rPr lang="nb-NO" sz="1200" b="0" dirty="0"/>
              <a:t>?</a:t>
            </a:r>
          </a:p>
          <a:p>
            <a:pPr>
              <a:buAutoNum type="arabicPeriod"/>
            </a:pPr>
            <a:r>
              <a:rPr lang="nb-NO" sz="1200" b="0" dirty="0"/>
              <a:t> Hva er</a:t>
            </a:r>
            <a:r>
              <a:rPr lang="nb-NO" sz="1200" b="0" dirty="0">
                <a:solidFill>
                  <a:srgbClr val="262626"/>
                </a:solidFill>
              </a:rPr>
              <a:t> vanskelig</a:t>
            </a:r>
            <a:r>
              <a:rPr lang="nb-NO" sz="1200" b="0" dirty="0"/>
              <a:t>?</a:t>
            </a:r>
          </a:p>
          <a:p>
            <a:pPr>
              <a:buAutoNum type="arabicPeriod"/>
            </a:pPr>
            <a:r>
              <a:rPr lang="nb-NO" sz="1200" b="0" dirty="0"/>
              <a:t> Hva vil du ha </a:t>
            </a:r>
            <a:r>
              <a:rPr lang="nb-NO" sz="1200" b="0" dirty="0">
                <a:solidFill>
                  <a:srgbClr val="00B050"/>
                </a:solidFill>
              </a:rPr>
              <a:t>fokus på </a:t>
            </a:r>
            <a:r>
              <a:rPr lang="nb-NO" sz="1200" b="0" dirty="0"/>
              <a:t>de neste ukene?</a:t>
            </a:r>
          </a:p>
          <a:p>
            <a:pPr>
              <a:buAutoNum type="arabicPeriod"/>
            </a:pPr>
            <a:r>
              <a:rPr lang="nb-NO" sz="1200" b="0" dirty="0"/>
              <a:t> </a:t>
            </a:r>
            <a:r>
              <a:rPr lang="nb-NO" sz="1200" b="0" dirty="0">
                <a:solidFill>
                  <a:srgbClr val="FF0000"/>
                </a:solidFill>
              </a:rPr>
              <a:t>Hva konkret </a:t>
            </a:r>
            <a:r>
              <a:rPr lang="nb-NO" sz="1200" b="0" dirty="0"/>
              <a:t>skal du gjøre for å klare det?</a:t>
            </a:r>
            <a:endParaRPr lang="nb-NO" b="0" dirty="0"/>
          </a:p>
          <a:p>
            <a:r>
              <a:rPr lang="nb-NO" dirty="0"/>
              <a:t>For å skille spørsmål 4 og 5 kan en tenke at spørsmål 5 handler om </a:t>
            </a:r>
            <a:r>
              <a:rPr lang="nb-NO" i="1" dirty="0"/>
              <a:t>hvordan</a:t>
            </a:r>
            <a:r>
              <a:rPr lang="nb-NO" dirty="0"/>
              <a:t> man skal jobbe med det man har valgt som fokus i spørsmål 4.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Fokusmodellen er et tilleggsverktøy </a:t>
            </a:r>
            <a:r>
              <a:rPr lang="nb-NO" dirty="0"/>
              <a:t>for både livsmestring og fag. Den kan brukes i klasse og individuelt. Ofte kan det føles</a:t>
            </a:r>
            <a:r>
              <a:rPr lang="nb-NO" baseline="0" dirty="0"/>
              <a:t> som om</a:t>
            </a:r>
            <a:r>
              <a:rPr lang="nb-NO" dirty="0"/>
              <a:t> veldig mye er viktig i livet og </a:t>
            </a:r>
            <a:r>
              <a:rPr lang="nb-NO" baseline="0" dirty="0"/>
              <a:t>at </a:t>
            </a:r>
            <a:r>
              <a:rPr lang="nb-NO" dirty="0"/>
              <a:t>veldig mye haster. For å få hjelp til å sortere litt, kan en bruke fokusmodellen. Noter ned alt som er viktig i livet. Sett så en sirkel rundt det som haster, maks 3-4 ting. Dersom noe er forstyrrende eller bortkastet i forhold til det som er viktigst og haster mest, så sett en parentes rundt eller stryk ut. Så er spørsmålet: Hva kan vi gjøre for å ha fokus på de tingene som er viktige og som haster? Hvis en for eksempel ønsker å drive en egen bedrift, som et bilverksted, så må en i tillegg til å lære språket og </a:t>
            </a:r>
            <a:r>
              <a:rPr lang="nb-NO"/>
              <a:t>ha mekaniker-ferdigheter </a:t>
            </a:r>
            <a:r>
              <a:rPr lang="nb-NO" dirty="0"/>
              <a:t>lære seg noe om hvordan en starter en bedrift, men om en ønsker å bli bilmekaniker, så trenger en å lære språket og få en utdanning som bilmekaniker. Uavhengig av hva som er målet må en sortere hva som er viktig og haster akkurat nå, og ta et skritt om gangen.</a:t>
            </a:r>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ganger kan en oppleve at livet er som en stri elv med sterke strømmer og skremmende stryk. For eksempel kan en føle at alt må skje på en gang, en må lære norsk, få seg utdanning, få seg jobb, skjønne systemer, og en blir lett stresset fordi en aldri har nok tid. Også når en lærer i fagene kan det oppleves slik. Det er prøver, innleveringer, krav i alle fag. Dersom en har lært seg teknikker for å sortere hva som er viktig og hva en trenger fokus på, et skritt om gangen, så vil det sannsynligvis være litt enklere å håndtere livet og skole i en krevende tilværelse, og å tilegne seg språk eller fagkunnskap et skritt om gangen. Dette kan sammenlignes med å være i ei stri elv. Dersom en har lært seg å svømme godt, så går det kanskje greit å svømme i ei elv, men dersom en ikke har lært seg å svømme, så kan det gå galt, og en går utfor noen tøffe stryk.</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215933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E437B852-2205-49DB-95BA-74F70A706390}" type="datetime1">
              <a:rPr lang="nb-NO" smtClean="0"/>
              <a:t>27.12.2021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0CDDA2D-3CED-4FA4-83C1-1462359DD71B}" type="datetime1">
              <a:rPr lang="nb-NO" smtClean="0"/>
              <a:t>27.12.2021</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4D85-A707-4169-A56D-4DE611F0EDEF}" type="datetime1">
              <a:rPr lang="nb-NO" smtClean="0"/>
              <a:t>27.12.2021</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747E79-7ECA-4DCF-8100-12D887D035C1}"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17B4E9F-3D97-433B-AF2E-D975002FECBE}"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EED5C6A-5EA4-4EF4-8705-ED0EC1C484C9}"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FAF7DE6-A196-44E4-93DC-412B086A4CB2}"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1B22ECB-E16B-4508-9488-E0C5F5637C97}"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FC8DEF4-795C-4ED6-9AD0-05511BB3486A}"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30562CE-2195-4A98-8A5A-F096C08BAA9C}"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08C2DAD-5D28-4798-AACE-84EBBFFA177C}"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A90E8FC-2728-42CB-BCFF-30D08075B357}" type="datetime1">
              <a:rPr lang="nb-NO" smtClean="0"/>
              <a:t>27.12.2021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6FE832-C5F8-411D-8F43-60040D3A66AF}" type="datetime1">
              <a:rPr lang="nb-NO" smtClean="0"/>
              <a:t>27.12.2021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BF3EE9-995B-4CEB-9987-9F7B9D08B9CF}"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6C9AAF-47AF-4B51-9200-741DD9F8D3D2}" type="datetime1">
              <a:rPr lang="nb-NO" smtClean="0"/>
              <a:t>27.12.2021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6FA9961-87B2-4438-B2F5-8A62B549FA4B}"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C47BB9F-CDE2-4363-8DD7-48BEB6A59D33}" type="datetime1">
              <a:rPr lang="nb-NO" smtClean="0"/>
              <a:t>27.12.2021</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21AEC71-C852-4941-984C-6F2C8E62C2D0}" type="datetime1">
              <a:rPr lang="nb-NO" smtClean="0"/>
              <a:t>27.12.2021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hyperlink" Target="https://samm.uia.no/"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3" name="pp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47871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mestring i fagene</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84DE80A4-5CC3-4B35-B153-591B8EB1F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096" y="828349"/>
            <a:ext cx="6760046" cy="4808644"/>
          </a:xfrm>
          <a:prstGeom prst="rect">
            <a:avLst/>
          </a:prstGeom>
        </p:spPr>
      </p:pic>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51761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Femtrinnsmetoden i fag</a:t>
            </a:r>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350948" y="1540189"/>
            <a:ext cx="6878189" cy="3777622"/>
          </a:xfrm>
        </p:spPr>
        <p:txBody>
          <a:bodyPr>
            <a:normAutofit fontScale="85000" lnSpcReduction="20000"/>
          </a:bodyPr>
          <a:lstStyle/>
          <a:p>
            <a:pPr>
              <a:buAutoNum type="arabicPeriod"/>
            </a:pPr>
            <a:r>
              <a:rPr lang="nb-NO" sz="3600" b="1" dirty="0"/>
              <a:t> Hva er </a:t>
            </a:r>
            <a:r>
              <a:rPr lang="nb-NO" sz="3600" b="1" dirty="0">
                <a:solidFill>
                  <a:srgbClr val="FF0000"/>
                </a:solidFill>
              </a:rPr>
              <a:t>viktig å lære i faget</a:t>
            </a:r>
            <a:r>
              <a:rPr lang="nb-NO" sz="3600" b="1" dirty="0"/>
              <a:t>, og    	</a:t>
            </a:r>
            <a:r>
              <a:rPr lang="nb-NO" sz="3400" b="1" i="1" dirty="0">
                <a:solidFill>
                  <a:srgbClr val="FF0000"/>
                </a:solidFill>
              </a:rPr>
              <a:t>hvorfor</a:t>
            </a:r>
            <a:r>
              <a:rPr lang="nb-NO" sz="3400" b="1" dirty="0"/>
              <a:t>?</a:t>
            </a:r>
          </a:p>
          <a:p>
            <a:pPr>
              <a:buAutoNum type="arabicPeriod"/>
            </a:pPr>
            <a:r>
              <a:rPr lang="nb-NO" sz="3600" b="1" dirty="0"/>
              <a:t> Hva er du </a:t>
            </a:r>
            <a:r>
              <a:rPr lang="nb-NO" sz="3600" b="1" dirty="0">
                <a:solidFill>
                  <a:srgbClr val="0070C0"/>
                </a:solidFill>
              </a:rPr>
              <a:t>god på i faget</a:t>
            </a:r>
            <a:r>
              <a:rPr lang="nb-NO" sz="3600" b="1" dirty="0"/>
              <a:t>?</a:t>
            </a:r>
          </a:p>
          <a:p>
            <a:pPr>
              <a:buAutoNum type="arabicPeriod"/>
            </a:pPr>
            <a:r>
              <a:rPr lang="nb-NO" sz="3600" b="1" dirty="0"/>
              <a:t> Hva er</a:t>
            </a:r>
            <a:r>
              <a:rPr lang="nb-NO" sz="3600" b="1" dirty="0">
                <a:solidFill>
                  <a:srgbClr val="262626"/>
                </a:solidFill>
              </a:rPr>
              <a:t> vanskelig</a:t>
            </a:r>
            <a:r>
              <a:rPr lang="nb-NO" sz="3600" b="1" dirty="0"/>
              <a:t>?</a:t>
            </a:r>
          </a:p>
          <a:p>
            <a:pPr>
              <a:buAutoNum type="arabicPeriod"/>
            </a:pPr>
            <a:r>
              <a:rPr lang="nb-NO" sz="3600" b="1" dirty="0"/>
              <a:t> Hva vil du ha </a:t>
            </a:r>
            <a:r>
              <a:rPr lang="nb-NO" sz="3600" b="1" dirty="0">
                <a:solidFill>
                  <a:srgbClr val="00B050"/>
                </a:solidFill>
              </a:rPr>
              <a:t>fokus på </a:t>
            </a:r>
            <a:r>
              <a:rPr lang="nb-NO" sz="3600" b="1" dirty="0"/>
              <a:t>de neste 	ukene?</a:t>
            </a:r>
          </a:p>
          <a:p>
            <a:pPr>
              <a:buAutoNum type="arabicPeriod"/>
            </a:pPr>
            <a:r>
              <a:rPr lang="nb-NO" sz="3600" b="1" dirty="0"/>
              <a:t> </a:t>
            </a:r>
            <a:r>
              <a:rPr lang="nb-NO" sz="3600" b="1" dirty="0">
                <a:solidFill>
                  <a:srgbClr val="FF0000"/>
                </a:solidFill>
              </a:rPr>
              <a:t>Hva konkret </a:t>
            </a:r>
            <a:r>
              <a:rPr lang="nb-NO" sz="3600" b="1" dirty="0"/>
              <a:t>skal du gjøre for å 	klare det?</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3</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8244B3B8-7DD7-4001-82C6-B93590D87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257" y="1336989"/>
            <a:ext cx="4754570" cy="4184022"/>
          </a:xfrm>
          <a:prstGeom prst="rect">
            <a:avLst/>
          </a:prstGeom>
        </p:spPr>
      </p:pic>
      <p:pic>
        <p:nvPicPr>
          <p:cNvPr id="4"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9836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Fokusmodellen</a:t>
            </a:r>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Viktig</a:t>
            </a:r>
          </a:p>
          <a:p>
            <a:r>
              <a:rPr lang="nb-NO" sz="4000" b="1" dirty="0">
                <a:solidFill>
                  <a:srgbClr val="0070C0"/>
                </a:solidFill>
              </a:rPr>
              <a:t>Haster</a:t>
            </a:r>
          </a:p>
          <a:p>
            <a:r>
              <a:rPr lang="nb-NO" sz="4000" b="1" dirty="0">
                <a:solidFill>
                  <a:srgbClr val="00B050"/>
                </a:solidFill>
              </a:rPr>
              <a:t>Forstyrrende</a:t>
            </a:r>
          </a:p>
          <a:p>
            <a:r>
              <a:rPr lang="nb-NO" sz="4000" b="1" dirty="0">
                <a:solidFill>
                  <a:srgbClr val="7030A0"/>
                </a:solidFill>
              </a:rPr>
              <a:t>Bortkastet</a:t>
            </a:r>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p:txBody>
          <a:bodyPr/>
          <a:lstStyle/>
          <a:p>
            <a:r>
              <a:rPr lang="nb-NO" dirty="0"/>
              <a:t>Copyright: Gerd Martina Langeland, May Olaug Horverak, John Petter Fagerhaug &amp; Karianne Rosef</a:t>
            </a:r>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8" name="Bilde 7" descr="Et bilde som inneholder kvinne, poserer, foto, foran&#10;&#10;Automatisk generert beskrivelse">
            <a:extLst>
              <a:ext uri="{FF2B5EF4-FFF2-40B4-BE49-F238E27FC236}">
                <a16:creationId xmlns:a16="http://schemas.microsoft.com/office/drawing/2014/main" id="{224D1C18-C154-41C9-8555-E9410A381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4659" y="1744932"/>
            <a:ext cx="5397192" cy="4047894"/>
          </a:xfrm>
          <a:prstGeom prst="rect">
            <a:avLst/>
          </a:prstGeom>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68942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757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Livet kan være som ei stri elv</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5</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47329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5">
                  <a:extLst>
                    <a:ext uri="{A12FA001-AC4F-418D-AE19-62706E023703}">
                      <ahyp:hlinkClr xmlns:ahyp="http://schemas.microsoft.com/office/drawing/2018/hyperlinkcolor" val="tx"/>
                    </a:ext>
                  </a:extLst>
                </a:hlinkClick>
              </a:rPr>
              <a:t>https://samm.uia.no/</a:t>
            </a:r>
            <a:endParaRPr lang="nb-NO" sz="3200" dirty="0"/>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2.xml><?xml version="1.0" encoding="utf-8"?>
<ds:datastoreItem xmlns:ds="http://schemas.openxmlformats.org/officeDocument/2006/customXml" ds:itemID="{4C337A0D-B737-4764-B198-7EDD565649A5}">
  <ds:schemaRefs>
    <ds:schemaRef ds:uri="http://schemas.microsoft.com/office/2006/documentManagement/types"/>
    <ds:schemaRef ds:uri="0776bfc0-ce57-4a2d-9a64-955a9369f359"/>
    <ds:schemaRef ds:uri="http://purl.org/dc/elements/1.1/"/>
    <ds:schemaRef ds:uri="http://schemas.microsoft.com/office/2006/metadata/properties"/>
    <ds:schemaRef ds:uri="a02437cb-7d20-4f96-a7ff-bb8a32e5511e"/>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samm-mal-2019</Template>
  <TotalTime>8971</TotalTime>
  <Words>1095</Words>
  <Application>Microsoft Office PowerPoint</Application>
  <PresentationFormat>Widescreen</PresentationFormat>
  <Paragraphs>49</Paragraphs>
  <Slides>6</Slides>
  <Notes>6</Notes>
  <HiddenSlides>0</HiddenSlides>
  <MMClips>7</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6</vt:i4>
      </vt:variant>
    </vt:vector>
  </HeadingPairs>
  <TitlesOfParts>
    <vt:vector size="12"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mestring i fagene</vt:lpstr>
      <vt:lpstr>Femtrinnsmetoden i fag</vt:lpstr>
      <vt:lpstr>Fokusmodellen</vt:lpstr>
      <vt:lpstr>Livet kan være som ei stri elv</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90</cp:revision>
  <dcterms:created xsi:type="dcterms:W3CDTF">2019-09-20T12:36:21Z</dcterms:created>
  <dcterms:modified xsi:type="dcterms:W3CDTF">2021-12-27T14:20:31Z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